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90" r:id="rId2"/>
    <p:sldId id="380" r:id="rId3"/>
    <p:sldId id="291" r:id="rId4"/>
    <p:sldId id="292" r:id="rId5"/>
    <p:sldId id="381" r:id="rId6"/>
    <p:sldId id="293" r:id="rId7"/>
    <p:sldId id="294" r:id="rId8"/>
    <p:sldId id="295" r:id="rId9"/>
    <p:sldId id="382" r:id="rId10"/>
    <p:sldId id="383" r:id="rId11"/>
    <p:sldId id="384"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407" r:id="rId35"/>
    <p:sldId id="408" r:id="rId36"/>
    <p:sldId id="409" r:id="rId37"/>
    <p:sldId id="410" r:id="rId38"/>
    <p:sldId id="411" r:id="rId39"/>
    <p:sldId id="412" r:id="rId40"/>
    <p:sldId id="413" r:id="rId41"/>
    <p:sldId id="414" r:id="rId42"/>
    <p:sldId id="418" r:id="rId43"/>
    <p:sldId id="415" r:id="rId44"/>
    <p:sldId id="416" r:id="rId45"/>
    <p:sldId id="417" r:id="rId46"/>
    <p:sldId id="419" r:id="rId47"/>
    <p:sldId id="420" r:id="rId48"/>
    <p:sldId id="421" r:id="rId49"/>
    <p:sldId id="422" r:id="rId50"/>
    <p:sldId id="423" r:id="rId51"/>
    <p:sldId id="424" r:id="rId52"/>
    <p:sldId id="425" r:id="rId53"/>
    <p:sldId id="426" r:id="rId54"/>
    <p:sldId id="427" r:id="rId55"/>
    <p:sldId id="428" r:id="rId56"/>
    <p:sldId id="429" r:id="rId57"/>
    <p:sldId id="433" r:id="rId58"/>
    <p:sldId id="430" r:id="rId59"/>
    <p:sldId id="431" r:id="rId60"/>
    <p:sldId id="432" r:id="rId61"/>
    <p:sldId id="434" r:id="rId62"/>
    <p:sldId id="435" r:id="rId63"/>
    <p:sldId id="436" r:id="rId64"/>
    <p:sldId id="437" r:id="rId65"/>
    <p:sldId id="438" r:id="rId66"/>
    <p:sldId id="439" r:id="rId67"/>
    <p:sldId id="440" r:id="rId68"/>
    <p:sldId id="441" r:id="rId69"/>
    <p:sldId id="442" r:id="rId70"/>
    <p:sldId id="443" r:id="rId71"/>
    <p:sldId id="444" r:id="rId72"/>
    <p:sldId id="445" r:id="rId73"/>
    <p:sldId id="447" r:id="rId74"/>
    <p:sldId id="44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0983BA4-56F5-46A5-87FD-742FE9977CDE}">
          <p14:sldIdLst>
            <p14:sldId id="290"/>
          </p14:sldIdLst>
        </p14:section>
        <p14:section name="Messaging Routing" id="{9F985ADF-C0EF-4554-82B5-70E2436ED504}">
          <p14:sldIdLst>
            <p14:sldId id="380"/>
            <p14:sldId id="291"/>
            <p14:sldId id="292"/>
            <p14:sldId id="381"/>
            <p14:sldId id="293"/>
            <p14:sldId id="294"/>
            <p14:sldId id="295"/>
            <p14:sldId id="382"/>
            <p14:sldId id="383"/>
            <p14:sldId id="384"/>
            <p14:sldId id="385"/>
            <p14:sldId id="386"/>
            <p14:sldId id="387"/>
          </p14:sldIdLst>
        </p14:section>
        <p14:section name="Dead Letter Queues" id="{E3FF0659-5C28-4A36-8639-F70B6DC7D00E}">
          <p14:sldIdLst>
            <p14:sldId id="388"/>
            <p14:sldId id="389"/>
            <p14:sldId id="390"/>
            <p14:sldId id="391"/>
            <p14:sldId id="392"/>
            <p14:sldId id="393"/>
            <p14:sldId id="394"/>
            <p14:sldId id="395"/>
            <p14:sldId id="396"/>
            <p14:sldId id="397"/>
            <p14:sldId id="398"/>
            <p14:sldId id="399"/>
            <p14:sldId id="400"/>
          </p14:sldIdLst>
        </p14:section>
        <p14:section name="Message Filtering" id="{1E06EAFE-1686-47C4-886E-9EDA7568C387}">
          <p14:sldIdLst>
            <p14:sldId id="401"/>
            <p14:sldId id="402"/>
            <p14:sldId id="403"/>
            <p14:sldId id="404"/>
            <p14:sldId id="405"/>
            <p14:sldId id="406"/>
            <p14:sldId id="407"/>
            <p14:sldId id="408"/>
            <p14:sldId id="409"/>
            <p14:sldId id="410"/>
            <p14:sldId id="411"/>
            <p14:sldId id="412"/>
          </p14:sldIdLst>
        </p14:section>
        <p14:section name="Aggregator Pattern" id="{10F41656-3629-487F-8A34-ED01E07A3F0A}">
          <p14:sldIdLst>
            <p14:sldId id="413"/>
            <p14:sldId id="414"/>
            <p14:sldId id="418"/>
            <p14:sldId id="415"/>
            <p14:sldId id="416"/>
            <p14:sldId id="417"/>
            <p14:sldId id="419"/>
            <p14:sldId id="420"/>
            <p14:sldId id="421"/>
            <p14:sldId id="422"/>
            <p14:sldId id="423"/>
            <p14:sldId id="424"/>
            <p14:sldId id="425"/>
            <p14:sldId id="426"/>
          </p14:sldIdLst>
        </p14:section>
        <p14:section name="Scatter-Gather Pattern" id="{0E4BAF9B-BC78-4CF6-83B2-D6600A5D737C}">
          <p14:sldIdLst>
            <p14:sldId id="427"/>
            <p14:sldId id="428"/>
            <p14:sldId id="429"/>
            <p14:sldId id="433"/>
            <p14:sldId id="430"/>
            <p14:sldId id="431"/>
            <p14:sldId id="432"/>
            <p14:sldId id="434"/>
            <p14:sldId id="435"/>
            <p14:sldId id="436"/>
            <p14:sldId id="437"/>
            <p14:sldId id="438"/>
            <p14:sldId id="439"/>
            <p14:sldId id="440"/>
            <p14:sldId id="441"/>
            <p14:sldId id="442"/>
            <p14:sldId id="443"/>
          </p14:sldIdLst>
        </p14:section>
        <p14:section name="Wrap Up" id="{9889959F-069C-4BAF-8EB2-7C0B031C0524}">
          <p14:sldIdLst>
            <p14:sldId id="444"/>
            <p14:sldId id="445"/>
            <p14:sldId id="447"/>
            <p14:sldId id="4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2563" autoAdjust="0"/>
  </p:normalViewPr>
  <p:slideViewPr>
    <p:cSldViewPr snapToGrid="0" showGuides="1">
      <p:cViewPr varScale="1">
        <p:scale>
          <a:sx n="81" d="100"/>
          <a:sy n="81" d="100"/>
        </p:scale>
        <p:origin x="8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5F2EF8-1963-4D06-0037-190C2628E8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C1DDF5-DDBF-7F05-6959-EDD7EE8CD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64EA34-5607-42FC-A5EC-B3EB34B980C7}" type="datetimeFigureOut">
              <a:rPr lang="en-US" smtClean="0"/>
              <a:t>8/8/2025</a:t>
            </a:fld>
            <a:endParaRPr lang="en-US"/>
          </a:p>
        </p:txBody>
      </p:sp>
      <p:sp>
        <p:nvSpPr>
          <p:cNvPr id="4" name="Footer Placeholder 3">
            <a:extLst>
              <a:ext uri="{FF2B5EF4-FFF2-40B4-BE49-F238E27FC236}">
                <a16:creationId xmlns:a16="http://schemas.microsoft.com/office/drawing/2014/main" id="{7F37E494-0D1E-4B7E-8DC6-C5FDF16C76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9A15D4-5BB1-9A3E-5C4E-00538AFC1B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2A3B4-E1AE-4DAF-AAB0-E27DAAB565AA}" type="slidenum">
              <a:rPr lang="en-US" smtClean="0"/>
              <a:t>‹#›</a:t>
            </a:fld>
            <a:endParaRPr lang="en-US"/>
          </a:p>
        </p:txBody>
      </p:sp>
    </p:spTree>
    <p:extLst>
      <p:ext uri="{BB962C8B-B14F-4D97-AF65-F5344CB8AC3E}">
        <p14:creationId xmlns:p14="http://schemas.microsoft.com/office/powerpoint/2010/main" val="196164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B21A4E-9E2A-47D2-8D53-809F7F857FEB}" type="datetimeFigureOut">
              <a:rPr lang="en-US" smtClean="0"/>
              <a:t>8/8/2025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00ACD-0348-4F47-9C35-586193A86BF3}" type="slidenum">
              <a:rPr lang="en-US" smtClean="0"/>
              <a:t>‹#›</a:t>
            </a:fld>
            <a:endParaRPr lang="en-US"/>
          </a:p>
        </p:txBody>
      </p:sp>
    </p:spTree>
    <p:extLst>
      <p:ext uri="{BB962C8B-B14F-4D97-AF65-F5344CB8AC3E}">
        <p14:creationId xmlns:p14="http://schemas.microsoft.com/office/powerpoint/2010/main" val="3106955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a:t>
            </a:r>
            <a:r>
              <a:rPr lang="en-US" b="1" dirty="0"/>
              <a:t>Routing and Processing</a:t>
            </a:r>
            <a:r>
              <a:rPr lang="en-US" b="0" dirty="0"/>
              <a:t> module. In this section, we will explore advanced patterns that enhance the efficiency and effectiveness of message handling within distributed systems. Proper routing and processing are crucial for ensuring that messages reach the right destinations and are processed appropriately, thereby enabling seamless communication and coordination between different parts of your application.</a:t>
            </a:r>
          </a:p>
          <a:p>
            <a:endParaRPr lang="en-US" b="0" dirty="0"/>
          </a:p>
          <a:p>
            <a:r>
              <a:rPr lang="en-US" b="0" dirty="0"/>
              <a:t>By the end of this module, you will be equipped with practical knowledge and techniques to improve your messaging solutions, making them more efficient and reliable. Let’s dive in and explore how to take your message handling capabilities to the next level!</a:t>
            </a:r>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a:t>
            </a:fld>
            <a:endParaRPr lang="en-US"/>
          </a:p>
        </p:txBody>
      </p:sp>
    </p:spTree>
    <p:extLst>
      <p:ext uri="{BB962C8B-B14F-4D97-AF65-F5344CB8AC3E}">
        <p14:creationId xmlns:p14="http://schemas.microsoft.com/office/powerpoint/2010/main" val="152102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475C7-69AB-7B60-4B9F-D7AE550748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2EBE9F-5B63-DF29-E478-FF6C4CB94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31C6F-B3E8-1B2F-3D63-0F0E6B783E9C}"/>
              </a:ext>
            </a:extLst>
          </p:cNvPr>
          <p:cNvSpPr>
            <a:spLocks noGrp="1"/>
          </p:cNvSpPr>
          <p:nvPr>
            <p:ph type="body" idx="1"/>
          </p:nvPr>
        </p:nvSpPr>
        <p:spPr/>
        <p:txBody>
          <a:bodyPr/>
          <a:lstStyle/>
          <a:p>
            <a:r>
              <a:rPr lang="en-US" b="1" u="none" dirty="0"/>
              <a:t>Improved Reliability:</a:t>
            </a:r>
            <a:r>
              <a:rPr lang="en-US" b="0" u="none" dirty="0"/>
              <a:t> Ensures that problematic messages do not block the message processing pipeline.</a:t>
            </a:r>
          </a:p>
          <a:p>
            <a:endParaRPr lang="en-US" b="0" u="none" dirty="0"/>
          </a:p>
          <a:p>
            <a:r>
              <a:rPr lang="en-US" b="1" u="none" dirty="0"/>
              <a:t>Simplified Troubleshooting</a:t>
            </a:r>
            <a:r>
              <a:rPr lang="en-US" b="0" u="none" dirty="0"/>
              <a:t>: Provides a clear location to analyze and debug failed messages.</a:t>
            </a:r>
          </a:p>
          <a:p>
            <a:endParaRPr lang="en-US" b="0" u="none" dirty="0"/>
          </a:p>
          <a:p>
            <a:r>
              <a:rPr lang="en-US" b="1" u="none" dirty="0"/>
              <a:t>Operational Efficiency</a:t>
            </a:r>
            <a:r>
              <a:rPr lang="en-US" b="0" u="none" dirty="0"/>
              <a:t>: Allows normal message processing to continue without interruption.</a:t>
            </a:r>
            <a:endParaRPr lang="en-US" b="1" u="none" dirty="0"/>
          </a:p>
        </p:txBody>
      </p:sp>
      <p:sp>
        <p:nvSpPr>
          <p:cNvPr id="4" name="Slide Number Placeholder 3">
            <a:extLst>
              <a:ext uri="{FF2B5EF4-FFF2-40B4-BE49-F238E27FC236}">
                <a16:creationId xmlns:a16="http://schemas.microsoft.com/office/drawing/2014/main" id="{264197BD-E5D5-4CD4-F73B-157F9ECD4544}"/>
              </a:ext>
            </a:extLst>
          </p:cNvPr>
          <p:cNvSpPr>
            <a:spLocks noGrp="1"/>
          </p:cNvSpPr>
          <p:nvPr>
            <p:ph type="sldNum" sz="quarter" idx="5"/>
          </p:nvPr>
        </p:nvSpPr>
        <p:spPr/>
        <p:txBody>
          <a:bodyPr/>
          <a:lstStyle/>
          <a:p>
            <a:fld id="{F5000ACD-0348-4F47-9C35-586193A86BF3}" type="slidenum">
              <a:rPr lang="en-US" smtClean="0"/>
              <a:t>18</a:t>
            </a:fld>
            <a:endParaRPr lang="en-US"/>
          </a:p>
        </p:txBody>
      </p:sp>
    </p:spTree>
    <p:extLst>
      <p:ext uri="{BB962C8B-B14F-4D97-AF65-F5344CB8AC3E}">
        <p14:creationId xmlns:p14="http://schemas.microsoft.com/office/powerpoint/2010/main" val="127442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ADCC5-F778-5AB0-A441-56F2227C9E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F83E1-F005-5570-EB29-88415A6C0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F3FDE-136F-58F6-0540-4A6C31EDCD2F}"/>
              </a:ext>
            </a:extLst>
          </p:cNvPr>
          <p:cNvSpPr>
            <a:spLocks noGrp="1"/>
          </p:cNvSpPr>
          <p:nvPr>
            <p:ph type="body" idx="1"/>
          </p:nvPr>
        </p:nvSpPr>
        <p:spPr/>
        <p:txBody>
          <a:bodyPr/>
          <a:lstStyle/>
          <a:p>
            <a:r>
              <a:rPr lang="en-US" b="1" u="sng" dirty="0"/>
              <a:t>Increased Complexity</a:t>
            </a:r>
            <a:endParaRPr lang="en-US" b="0" u="none" dirty="0"/>
          </a:p>
          <a:p>
            <a:pPr marL="171450" indent="-171450">
              <a:buFontTx/>
              <a:buChar char="-"/>
            </a:pPr>
            <a:r>
              <a:rPr lang="en-US" b="0" u="none" dirty="0"/>
              <a:t>Management Overhead: Handling Dead Letter Queues adds complexity to the system. Developers need to implement logic to manage failed messages and ensure they are moved to the Dead Letter Queue appropriately.</a:t>
            </a:r>
          </a:p>
          <a:p>
            <a:pPr marL="171450" indent="-171450">
              <a:buFontTx/>
              <a:buChar char="-"/>
            </a:pPr>
            <a:r>
              <a:rPr lang="en-US" b="0" u="none" dirty="0"/>
              <a:t>Monitoring and Maintenance: Regular monitoring and maintenance of Dead Letter Queues are required to ensure they do not get overloaded or ignored. This adds an additional layer of operational overhead.</a:t>
            </a:r>
          </a:p>
          <a:p>
            <a:pPr marL="171450" indent="-171450">
              <a:buFontTx/>
              <a:buChar char="-"/>
            </a:pPr>
            <a:endParaRPr lang="en-US" b="0" u="none" dirty="0"/>
          </a:p>
          <a:p>
            <a:pPr marL="0" indent="0">
              <a:buFontTx/>
              <a:buNone/>
            </a:pPr>
            <a:r>
              <a:rPr lang="en-US" b="1" u="sng" dirty="0"/>
              <a:t>Delayed Processing</a:t>
            </a:r>
            <a:endParaRPr lang="en-US" b="0" u="none" dirty="0"/>
          </a:p>
          <a:p>
            <a:pPr marL="171450" indent="-171450">
              <a:buFontTx/>
              <a:buChar char="-"/>
            </a:pPr>
            <a:r>
              <a:rPr lang="en-US" b="0" u="none" dirty="0"/>
              <a:t>Resolution Time: Messages in the Dead Letter Queue are not processed until they are manually inspected and resolved. This can lead to significant delays in addressing the issues, especially if the Dead Letter Queue is not monitored regularly.</a:t>
            </a:r>
          </a:p>
          <a:p>
            <a:pPr marL="171450" indent="-171450">
              <a:buFontTx/>
              <a:buChar char="-"/>
            </a:pPr>
            <a:r>
              <a:rPr lang="en-US" b="0" u="none" dirty="0"/>
              <a:t>Resource Allocation: Allocating resources for monitoring and processing Dead Letter Queues can impact the system’s overall efficiency, as resources could be tied up dealing with problematic messages instead of handling regular operations.</a:t>
            </a:r>
          </a:p>
          <a:p>
            <a:pPr marL="171450" indent="-171450">
              <a:buFontTx/>
              <a:buChar char="-"/>
            </a:pPr>
            <a:endParaRPr lang="en-US" b="0" u="none" dirty="0"/>
          </a:p>
          <a:p>
            <a:pPr marL="0" indent="0">
              <a:buFontTx/>
              <a:buNone/>
            </a:pPr>
            <a:r>
              <a:rPr lang="en-US" b="1" u="sng" dirty="0"/>
              <a:t>Potential for Data Loss</a:t>
            </a:r>
            <a:endParaRPr lang="en-US" b="0" u="none" dirty="0"/>
          </a:p>
          <a:p>
            <a:pPr marL="171450" indent="-171450">
              <a:buFontTx/>
              <a:buChar char="-"/>
            </a:pPr>
            <a:r>
              <a:rPr lang="en-US" b="0" u="none" dirty="0"/>
              <a:t>Misconfiguration Risks: Incorrect configuration or improper handling of Dead Lead Queues can lead to data loss. For example, if message are moved to the Dead Letter Queue without proper logging or tracking, they may be overlooked and not processed.</a:t>
            </a:r>
          </a:p>
          <a:p>
            <a:pPr marL="171450" indent="-171450">
              <a:buFontTx/>
              <a:buChar char="-"/>
            </a:pPr>
            <a:r>
              <a:rPr lang="en-US" b="0" u="none" dirty="0"/>
              <a:t>Manual Intervention Dependency: Since Dead Letter Queues often require manual intervention to resolve issues. There is a risk of human error or oversight, which could result in important messages being lost of forgotten.</a:t>
            </a:r>
            <a:endParaRPr lang="en-US" b="1" u="sng" dirty="0"/>
          </a:p>
        </p:txBody>
      </p:sp>
      <p:sp>
        <p:nvSpPr>
          <p:cNvPr id="4" name="Slide Number Placeholder 3">
            <a:extLst>
              <a:ext uri="{FF2B5EF4-FFF2-40B4-BE49-F238E27FC236}">
                <a16:creationId xmlns:a16="http://schemas.microsoft.com/office/drawing/2014/main" id="{56CCD261-BF22-0929-22CF-B624408953AC}"/>
              </a:ext>
            </a:extLst>
          </p:cNvPr>
          <p:cNvSpPr>
            <a:spLocks noGrp="1"/>
          </p:cNvSpPr>
          <p:nvPr>
            <p:ph type="sldNum" sz="quarter" idx="5"/>
          </p:nvPr>
        </p:nvSpPr>
        <p:spPr/>
        <p:txBody>
          <a:bodyPr/>
          <a:lstStyle/>
          <a:p>
            <a:fld id="{F5000ACD-0348-4F47-9C35-586193A86BF3}" type="slidenum">
              <a:rPr lang="en-US" smtClean="0"/>
              <a:t>19</a:t>
            </a:fld>
            <a:endParaRPr lang="en-US"/>
          </a:p>
        </p:txBody>
      </p:sp>
    </p:spTree>
    <p:extLst>
      <p:ext uri="{BB962C8B-B14F-4D97-AF65-F5344CB8AC3E}">
        <p14:creationId xmlns:p14="http://schemas.microsoft.com/office/powerpoint/2010/main" val="918503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D5183-1595-FA88-4C6F-81E6357B8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ABDFF-2CE5-F540-8E16-FC72707D3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2775C-C10B-8E74-2EC6-EDDE94FA58D2}"/>
              </a:ext>
            </a:extLst>
          </p:cNvPr>
          <p:cNvSpPr>
            <a:spLocks noGrp="1"/>
          </p:cNvSpPr>
          <p:nvPr>
            <p:ph type="body" idx="1"/>
          </p:nvPr>
        </p:nvSpPr>
        <p:spPr/>
        <p:txBody>
          <a:bodyPr/>
          <a:lstStyle/>
          <a:p>
            <a:r>
              <a:rPr lang="en-US" b="1" u="sng" dirty="0"/>
              <a:t>Error Handling</a:t>
            </a:r>
            <a:endParaRPr lang="en-US" b="0" u="none" dirty="0"/>
          </a:p>
          <a:p>
            <a:r>
              <a:rPr lang="en-US" b="0" u="none" dirty="0"/>
              <a:t>Capturing messages that cannot be processed due to errors such as format issues or missing data.</a:t>
            </a:r>
          </a:p>
          <a:p>
            <a:endParaRPr lang="en-US" b="0" u="none" dirty="0"/>
          </a:p>
          <a:p>
            <a:r>
              <a:rPr lang="en-US" b="1" u="sng" dirty="0"/>
              <a:t>Message Expiry</a:t>
            </a:r>
          </a:p>
          <a:p>
            <a:r>
              <a:rPr lang="en-US" b="0" u="none" dirty="0"/>
              <a:t>Handling messages that have exceeded their TTL without being processed.</a:t>
            </a:r>
          </a:p>
          <a:p>
            <a:endParaRPr lang="en-US" b="0" u="sng" dirty="0"/>
          </a:p>
          <a:p>
            <a:r>
              <a:rPr lang="en-US" b="1" u="sng" dirty="0"/>
              <a:t>Monitoring and Troubleshooting</a:t>
            </a:r>
          </a:p>
          <a:p>
            <a:r>
              <a:rPr lang="en-US" b="0" u="none" dirty="0"/>
              <a:t>Analyzing message in the Dead Letter Queue to identify patterns and root causes of failures.</a:t>
            </a:r>
          </a:p>
        </p:txBody>
      </p:sp>
      <p:sp>
        <p:nvSpPr>
          <p:cNvPr id="4" name="Slide Number Placeholder 3">
            <a:extLst>
              <a:ext uri="{FF2B5EF4-FFF2-40B4-BE49-F238E27FC236}">
                <a16:creationId xmlns:a16="http://schemas.microsoft.com/office/drawing/2014/main" id="{61765DAF-FEBD-3AAD-5A2F-A00C8E83CB59}"/>
              </a:ext>
            </a:extLst>
          </p:cNvPr>
          <p:cNvSpPr>
            <a:spLocks noGrp="1"/>
          </p:cNvSpPr>
          <p:nvPr>
            <p:ph type="sldNum" sz="quarter" idx="5"/>
          </p:nvPr>
        </p:nvSpPr>
        <p:spPr/>
        <p:txBody>
          <a:bodyPr/>
          <a:lstStyle/>
          <a:p>
            <a:fld id="{F5000ACD-0348-4F47-9C35-586193A86BF3}" type="slidenum">
              <a:rPr lang="en-US" smtClean="0"/>
              <a:t>20</a:t>
            </a:fld>
            <a:endParaRPr lang="en-US"/>
          </a:p>
        </p:txBody>
      </p:sp>
    </p:spTree>
    <p:extLst>
      <p:ext uri="{BB962C8B-B14F-4D97-AF65-F5344CB8AC3E}">
        <p14:creationId xmlns:p14="http://schemas.microsoft.com/office/powerpoint/2010/main" val="175852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4EC47-10E4-F4F1-474C-C2961E8E1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4BC2C-66A5-7A15-4405-9D7BA57112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639F8F-62A3-B0D5-E5E9-FF42F49B7AB2}"/>
              </a:ext>
            </a:extLst>
          </p:cNvPr>
          <p:cNvSpPr>
            <a:spLocks noGrp="1"/>
          </p:cNvSpPr>
          <p:nvPr>
            <p:ph type="body" idx="1"/>
          </p:nvPr>
        </p:nvSpPr>
        <p:spPr/>
        <p:txBody>
          <a:bodyPr/>
          <a:lstStyle/>
          <a:p>
            <a:r>
              <a:rPr lang="en-US" b="1" u="sng" dirty="0"/>
              <a:t>Definition</a:t>
            </a:r>
            <a:endParaRPr lang="en-US" b="0" u="none" dirty="0"/>
          </a:p>
          <a:p>
            <a:r>
              <a:rPr lang="en-US" b="0" u="none" dirty="0"/>
              <a:t>Messaging filtering is a pattern that allows consumers to selectively receive messages based on specific criteria or filters. This enables more efficient and targeted message processing.</a:t>
            </a:r>
          </a:p>
          <a:p>
            <a:endParaRPr lang="en-US" b="0" u="none" dirty="0"/>
          </a:p>
          <a:p>
            <a:r>
              <a:rPr lang="en-US" b="1" u="sng" dirty="0"/>
              <a:t>Purpose</a:t>
            </a:r>
            <a:endParaRPr lang="en-US" b="0" u="none" dirty="0"/>
          </a:p>
          <a:p>
            <a:r>
              <a:rPr lang="en-US" b="0" u="none" dirty="0"/>
              <a:t>It helps in directing relevant messages to the appropriate consumers, reducing the overhead of processing irrelevant messages.</a:t>
            </a:r>
            <a:endParaRPr lang="en-US" b="1" u="sng" dirty="0"/>
          </a:p>
        </p:txBody>
      </p:sp>
      <p:sp>
        <p:nvSpPr>
          <p:cNvPr id="4" name="Slide Number Placeholder 3">
            <a:extLst>
              <a:ext uri="{FF2B5EF4-FFF2-40B4-BE49-F238E27FC236}">
                <a16:creationId xmlns:a16="http://schemas.microsoft.com/office/drawing/2014/main" id="{12BE134B-E211-1FEF-63D8-9460F5BDBBFF}"/>
              </a:ext>
            </a:extLst>
          </p:cNvPr>
          <p:cNvSpPr>
            <a:spLocks noGrp="1"/>
          </p:cNvSpPr>
          <p:nvPr>
            <p:ph type="sldNum" sz="quarter" idx="5"/>
          </p:nvPr>
        </p:nvSpPr>
        <p:spPr/>
        <p:txBody>
          <a:bodyPr/>
          <a:lstStyle/>
          <a:p>
            <a:fld id="{F5000ACD-0348-4F47-9C35-586193A86BF3}" type="slidenum">
              <a:rPr lang="en-US" smtClean="0"/>
              <a:t>29</a:t>
            </a:fld>
            <a:endParaRPr lang="en-US"/>
          </a:p>
        </p:txBody>
      </p:sp>
    </p:spTree>
    <p:extLst>
      <p:ext uri="{BB962C8B-B14F-4D97-AF65-F5344CB8AC3E}">
        <p14:creationId xmlns:p14="http://schemas.microsoft.com/office/powerpoint/2010/main" val="145046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00C6-1C95-30FD-5605-7F10EB38A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79444-10FA-F1B1-5272-D88052D81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5022A-FB71-65F0-D813-B76E0300403F}"/>
              </a:ext>
            </a:extLst>
          </p:cNvPr>
          <p:cNvSpPr>
            <a:spLocks noGrp="1"/>
          </p:cNvSpPr>
          <p:nvPr>
            <p:ph type="body" idx="1"/>
          </p:nvPr>
        </p:nvSpPr>
        <p:spPr/>
        <p:txBody>
          <a:bodyPr/>
          <a:lstStyle/>
          <a:p>
            <a:r>
              <a:rPr lang="en-US" b="1" u="sng" dirty="0"/>
              <a:t>Message Producer</a:t>
            </a:r>
          </a:p>
          <a:p>
            <a:r>
              <a:rPr lang="en-US" b="0" u="none" dirty="0"/>
              <a:t>The component or service that creates and sends messages.</a:t>
            </a:r>
          </a:p>
          <a:p>
            <a:endParaRPr lang="en-US" b="0" u="none" dirty="0"/>
          </a:p>
          <a:p>
            <a:r>
              <a:rPr lang="en-US" b="1" u="sng" dirty="0"/>
              <a:t>Message Filter</a:t>
            </a:r>
            <a:endParaRPr lang="en-US" b="0" u="none" dirty="0"/>
          </a:p>
          <a:p>
            <a:r>
              <a:rPr lang="en-US" b="0" u="none" dirty="0"/>
              <a:t>The intermediary that evaluates messages and determines whether they meet the criteria for delivery to specific consumers.</a:t>
            </a:r>
          </a:p>
          <a:p>
            <a:endParaRPr lang="en-US" b="0" u="none" dirty="0"/>
          </a:p>
          <a:p>
            <a:r>
              <a:rPr lang="en-US" b="1" u="sng" dirty="0"/>
              <a:t>Filtered Consumers</a:t>
            </a:r>
            <a:endParaRPr lang="en-US" b="0" u="none" dirty="0"/>
          </a:p>
          <a:p>
            <a:r>
              <a:rPr lang="en-US" b="0" u="none" dirty="0"/>
              <a:t>The components or services that receive and process messages that match their filter criteria.</a:t>
            </a:r>
          </a:p>
        </p:txBody>
      </p:sp>
      <p:sp>
        <p:nvSpPr>
          <p:cNvPr id="4" name="Slide Number Placeholder 3">
            <a:extLst>
              <a:ext uri="{FF2B5EF4-FFF2-40B4-BE49-F238E27FC236}">
                <a16:creationId xmlns:a16="http://schemas.microsoft.com/office/drawing/2014/main" id="{14D142B1-BCB8-76BB-DD94-A8AE070ECB8A}"/>
              </a:ext>
            </a:extLst>
          </p:cNvPr>
          <p:cNvSpPr>
            <a:spLocks noGrp="1"/>
          </p:cNvSpPr>
          <p:nvPr>
            <p:ph type="sldNum" sz="quarter" idx="5"/>
          </p:nvPr>
        </p:nvSpPr>
        <p:spPr/>
        <p:txBody>
          <a:bodyPr/>
          <a:lstStyle/>
          <a:p>
            <a:fld id="{F5000ACD-0348-4F47-9C35-586193A86BF3}" type="slidenum">
              <a:rPr lang="en-US" smtClean="0"/>
              <a:t>30</a:t>
            </a:fld>
            <a:endParaRPr lang="en-US"/>
          </a:p>
        </p:txBody>
      </p:sp>
    </p:spTree>
    <p:extLst>
      <p:ext uri="{BB962C8B-B14F-4D97-AF65-F5344CB8AC3E}">
        <p14:creationId xmlns:p14="http://schemas.microsoft.com/office/powerpoint/2010/main" val="1260228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B74AB-2956-C74C-F5B2-716FA1DB4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F3F4E-E156-A3DB-3D4A-4EE939C52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2DA20-9576-2490-6F7D-FFEA481B8909}"/>
              </a:ext>
            </a:extLst>
          </p:cNvPr>
          <p:cNvSpPr>
            <a:spLocks noGrp="1"/>
          </p:cNvSpPr>
          <p:nvPr>
            <p:ph type="body" idx="1"/>
          </p:nvPr>
        </p:nvSpPr>
        <p:spPr/>
        <p:txBody>
          <a:bodyPr/>
          <a:lstStyle/>
          <a:p>
            <a:r>
              <a:rPr lang="en-US" b="1" u="none" dirty="0"/>
              <a:t>Efficiency</a:t>
            </a:r>
            <a:r>
              <a:rPr lang="en-US" b="0" u="none" dirty="0"/>
              <a:t>: Reduces the processing load on consumers by filtering out irrelevant messages.</a:t>
            </a:r>
          </a:p>
          <a:p>
            <a:endParaRPr lang="en-US" b="0" u="none" dirty="0"/>
          </a:p>
          <a:p>
            <a:r>
              <a:rPr lang="en-US" b="1" u="none" dirty="0"/>
              <a:t>Scalability</a:t>
            </a:r>
            <a:r>
              <a:rPr lang="en-US" b="0" u="none" dirty="0"/>
              <a:t>: Supports targeted message delivery, which can improve overall system performance.</a:t>
            </a:r>
          </a:p>
          <a:p>
            <a:endParaRPr lang="en-US" b="0" u="none" dirty="0"/>
          </a:p>
          <a:p>
            <a:r>
              <a:rPr lang="en-US" b="1" u="none" dirty="0"/>
              <a:t>Flexibility</a:t>
            </a:r>
            <a:r>
              <a:rPr lang="en-US" b="0" u="none" dirty="0"/>
              <a:t>: Enables consumers to dynamically adjust their subscriptions and filters based on changing requirements.</a:t>
            </a:r>
            <a:endParaRPr lang="en-US" b="1" u="none" dirty="0"/>
          </a:p>
        </p:txBody>
      </p:sp>
      <p:sp>
        <p:nvSpPr>
          <p:cNvPr id="4" name="Slide Number Placeholder 3">
            <a:extLst>
              <a:ext uri="{FF2B5EF4-FFF2-40B4-BE49-F238E27FC236}">
                <a16:creationId xmlns:a16="http://schemas.microsoft.com/office/drawing/2014/main" id="{47E674B8-E550-C5FE-1D77-9661A30A4D25}"/>
              </a:ext>
            </a:extLst>
          </p:cNvPr>
          <p:cNvSpPr>
            <a:spLocks noGrp="1"/>
          </p:cNvSpPr>
          <p:nvPr>
            <p:ph type="sldNum" sz="quarter" idx="5"/>
          </p:nvPr>
        </p:nvSpPr>
        <p:spPr/>
        <p:txBody>
          <a:bodyPr/>
          <a:lstStyle/>
          <a:p>
            <a:fld id="{F5000ACD-0348-4F47-9C35-586193A86BF3}" type="slidenum">
              <a:rPr lang="en-US" smtClean="0"/>
              <a:t>31</a:t>
            </a:fld>
            <a:endParaRPr lang="en-US"/>
          </a:p>
        </p:txBody>
      </p:sp>
    </p:spTree>
    <p:extLst>
      <p:ext uri="{BB962C8B-B14F-4D97-AF65-F5344CB8AC3E}">
        <p14:creationId xmlns:p14="http://schemas.microsoft.com/office/powerpoint/2010/main" val="2635273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FC29E-4F44-C21B-AD92-551645A8E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D6C8C-8EEB-F5A8-D26D-3DC59F129A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F2516D-2EE9-2877-4AFF-0983A1551566}"/>
              </a:ext>
            </a:extLst>
          </p:cNvPr>
          <p:cNvSpPr>
            <a:spLocks noGrp="1"/>
          </p:cNvSpPr>
          <p:nvPr>
            <p:ph type="body" idx="1"/>
          </p:nvPr>
        </p:nvSpPr>
        <p:spPr/>
        <p:txBody>
          <a:bodyPr/>
          <a:lstStyle/>
          <a:p>
            <a:r>
              <a:rPr lang="en-US" b="1" u="sng" dirty="0"/>
              <a:t>Complexity in Filter Management</a:t>
            </a:r>
            <a:endParaRPr lang="en-US" b="0" u="none" dirty="0"/>
          </a:p>
          <a:p>
            <a:pPr marL="171450" indent="-171450">
              <a:buFontTx/>
              <a:buChar char="-"/>
            </a:pPr>
            <a:r>
              <a:rPr lang="en-US" b="1" u="none" dirty="0"/>
              <a:t>Rule Configuration</a:t>
            </a:r>
            <a:r>
              <a:rPr lang="en-US" b="0" u="none" dirty="0"/>
              <a:t>: Defining and maintaining filtering rules can become complex, especially in systems with a large number of filters or rapidly changing requirements. As filters grow in number and complexity, managing them effectively can be challenging.</a:t>
            </a:r>
          </a:p>
          <a:p>
            <a:pPr marL="171450" indent="-171450">
              <a:buFontTx/>
              <a:buChar char="-"/>
            </a:pPr>
            <a:r>
              <a:rPr lang="en-US" b="1" u="none" dirty="0"/>
              <a:t>Dynamic Adjustments</a:t>
            </a:r>
            <a:r>
              <a:rPr lang="en-US" b="0" u="none" dirty="0"/>
              <a:t>: Adjusting filters dynamically based on changing needs requires sophisticated logic and careful management to ensure that relevant messages are not missed.</a:t>
            </a:r>
          </a:p>
          <a:p>
            <a:pPr marL="171450" indent="-171450">
              <a:buFontTx/>
              <a:buChar char="-"/>
            </a:pPr>
            <a:endParaRPr lang="en-US" b="1" u="none" dirty="0"/>
          </a:p>
          <a:p>
            <a:pPr marL="0" indent="0">
              <a:buFontTx/>
              <a:buNone/>
            </a:pPr>
            <a:r>
              <a:rPr lang="en-US" b="1" u="sng" dirty="0"/>
              <a:t>Performance Overhead</a:t>
            </a:r>
            <a:endParaRPr lang="en-US" b="0" u="none" dirty="0"/>
          </a:p>
          <a:p>
            <a:pPr marL="171450" indent="-171450">
              <a:buFontTx/>
              <a:buChar char="-"/>
            </a:pPr>
            <a:r>
              <a:rPr lang="en-US" b="1" u="none" dirty="0"/>
              <a:t>Processing Load</a:t>
            </a:r>
            <a:r>
              <a:rPr lang="en-US" b="0" u="none" dirty="0"/>
              <a:t>: Evaluating each message against multiple filters can introduce performance overhead. In high-throughput systems, this additional processing can lead to increased latency and reduced overall system performance.</a:t>
            </a:r>
          </a:p>
          <a:p>
            <a:pPr marL="171450" indent="-171450">
              <a:buFontTx/>
              <a:buChar char="-"/>
            </a:pPr>
            <a:r>
              <a:rPr lang="en-US" b="1" u="none" dirty="0"/>
              <a:t>Resource Utilization</a:t>
            </a:r>
            <a:r>
              <a:rPr lang="en-US" b="0" u="none" dirty="0"/>
              <a:t>: The filter process consumers computational resources which can impact the performance of other system components, especially when dealing with large volumes of message.</a:t>
            </a:r>
            <a:endParaRPr lang="en-US" b="1" u="none" dirty="0"/>
          </a:p>
          <a:p>
            <a:pPr marL="171450" indent="-171450">
              <a:buFontTx/>
              <a:buChar char="-"/>
            </a:pPr>
            <a:endParaRPr lang="en-US" b="0" u="none" dirty="0"/>
          </a:p>
          <a:p>
            <a:pPr marL="0" indent="0">
              <a:buFontTx/>
              <a:buNone/>
            </a:pPr>
            <a:r>
              <a:rPr lang="en-US" b="1" u="sng" dirty="0"/>
              <a:t>Scalability Challenges</a:t>
            </a:r>
            <a:endParaRPr lang="en-US" b="0" u="none" dirty="0"/>
          </a:p>
          <a:p>
            <a:pPr marL="171450" indent="-171450">
              <a:buFontTx/>
              <a:buChar char="-"/>
            </a:pPr>
            <a:r>
              <a:rPr lang="en-US" b="1" u="none" dirty="0"/>
              <a:t>Filter Scalability</a:t>
            </a:r>
            <a:r>
              <a:rPr lang="en-US" b="0" u="none" dirty="0"/>
              <a:t>: Scaling the filtering mechanism to handle a high number of filters and large volumes of messages can be difficult. Ensuring that the filtering system can scale efficiently while maintaining performance is crucial.</a:t>
            </a:r>
          </a:p>
          <a:p>
            <a:pPr marL="171450" indent="-171450">
              <a:buFontTx/>
              <a:buChar char="-"/>
            </a:pPr>
            <a:r>
              <a:rPr lang="en-US" b="1" u="none" dirty="0"/>
              <a:t>Distributed Filtering</a:t>
            </a:r>
            <a:r>
              <a:rPr lang="en-US" b="0" u="none" dirty="0"/>
              <a:t>: In distributed systems, ensuring consistent and synchronized filtering across multiple nodes or services can add complexity and post scalability challenges.</a:t>
            </a:r>
            <a:endParaRPr lang="en-US" b="1" u="sng" dirty="0"/>
          </a:p>
        </p:txBody>
      </p:sp>
      <p:sp>
        <p:nvSpPr>
          <p:cNvPr id="4" name="Slide Number Placeholder 3">
            <a:extLst>
              <a:ext uri="{FF2B5EF4-FFF2-40B4-BE49-F238E27FC236}">
                <a16:creationId xmlns:a16="http://schemas.microsoft.com/office/drawing/2014/main" id="{B89EEC8A-ADF8-43C3-AFE0-7761ABA7A163}"/>
              </a:ext>
            </a:extLst>
          </p:cNvPr>
          <p:cNvSpPr>
            <a:spLocks noGrp="1"/>
          </p:cNvSpPr>
          <p:nvPr>
            <p:ph type="sldNum" sz="quarter" idx="5"/>
          </p:nvPr>
        </p:nvSpPr>
        <p:spPr/>
        <p:txBody>
          <a:bodyPr/>
          <a:lstStyle/>
          <a:p>
            <a:fld id="{F5000ACD-0348-4F47-9C35-586193A86BF3}" type="slidenum">
              <a:rPr lang="en-US" smtClean="0"/>
              <a:t>32</a:t>
            </a:fld>
            <a:endParaRPr lang="en-US"/>
          </a:p>
        </p:txBody>
      </p:sp>
    </p:spTree>
    <p:extLst>
      <p:ext uri="{BB962C8B-B14F-4D97-AF65-F5344CB8AC3E}">
        <p14:creationId xmlns:p14="http://schemas.microsoft.com/office/powerpoint/2010/main" val="3803863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D7587-9ECC-54C1-7976-937C382A69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3DC50B-ADF1-04E0-D851-B22EBF8A35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EB8FCC-DB1F-0B52-8557-6DE93A9AE284}"/>
              </a:ext>
            </a:extLst>
          </p:cNvPr>
          <p:cNvSpPr>
            <a:spLocks noGrp="1"/>
          </p:cNvSpPr>
          <p:nvPr>
            <p:ph type="body" idx="1"/>
          </p:nvPr>
        </p:nvSpPr>
        <p:spPr/>
        <p:txBody>
          <a:bodyPr/>
          <a:lstStyle/>
          <a:p>
            <a:r>
              <a:rPr lang="en-US" b="1" u="sng" dirty="0"/>
              <a:t>Subscription Filtering</a:t>
            </a:r>
            <a:endParaRPr lang="en-US" b="1" u="none" dirty="0"/>
          </a:p>
          <a:p>
            <a:r>
              <a:rPr lang="en-US" b="0" u="none" dirty="0"/>
              <a:t>Allowing consumers to subscribe to only the messages they are interested in,. Based on attributes like type, priority, or content.</a:t>
            </a:r>
          </a:p>
          <a:p>
            <a:endParaRPr lang="en-US" b="0" u="none" dirty="0"/>
          </a:p>
          <a:p>
            <a:r>
              <a:rPr lang="en-US" b="1" u="sng" dirty="0"/>
              <a:t>Data Segmentation</a:t>
            </a:r>
            <a:endParaRPr lang="en-US" b="0" u="none" dirty="0"/>
          </a:p>
          <a:p>
            <a:r>
              <a:rPr lang="en-US" b="0" u="none" dirty="0"/>
              <a:t>Directing specific types of data to different processing pipelines, such as separating financial transactions from other types of messages.</a:t>
            </a:r>
          </a:p>
          <a:p>
            <a:endParaRPr lang="en-US" b="0" u="none" dirty="0"/>
          </a:p>
          <a:p>
            <a:r>
              <a:rPr lang="en-US" b="1" u="sng" dirty="0"/>
              <a:t>Notification Systems</a:t>
            </a:r>
            <a:endParaRPr lang="en-US" b="0" u="none" dirty="0"/>
          </a:p>
          <a:p>
            <a:r>
              <a:rPr lang="en-US" b="0" u="none" dirty="0"/>
              <a:t>Sending notifications to users based on their preferences or subscriptions.</a:t>
            </a:r>
            <a:endParaRPr lang="en-US" b="1" u="sng" dirty="0"/>
          </a:p>
        </p:txBody>
      </p:sp>
      <p:sp>
        <p:nvSpPr>
          <p:cNvPr id="4" name="Slide Number Placeholder 3">
            <a:extLst>
              <a:ext uri="{FF2B5EF4-FFF2-40B4-BE49-F238E27FC236}">
                <a16:creationId xmlns:a16="http://schemas.microsoft.com/office/drawing/2014/main" id="{7FDE7C6A-40C1-C541-96D0-C9E6818B6DC3}"/>
              </a:ext>
            </a:extLst>
          </p:cNvPr>
          <p:cNvSpPr>
            <a:spLocks noGrp="1"/>
          </p:cNvSpPr>
          <p:nvPr>
            <p:ph type="sldNum" sz="quarter" idx="5"/>
          </p:nvPr>
        </p:nvSpPr>
        <p:spPr/>
        <p:txBody>
          <a:bodyPr/>
          <a:lstStyle/>
          <a:p>
            <a:fld id="{F5000ACD-0348-4F47-9C35-586193A86BF3}" type="slidenum">
              <a:rPr lang="en-US" smtClean="0"/>
              <a:t>33</a:t>
            </a:fld>
            <a:endParaRPr lang="en-US"/>
          </a:p>
        </p:txBody>
      </p:sp>
    </p:spTree>
    <p:extLst>
      <p:ext uri="{BB962C8B-B14F-4D97-AF65-F5344CB8AC3E}">
        <p14:creationId xmlns:p14="http://schemas.microsoft.com/office/powerpoint/2010/main" val="383742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C771-A63C-4A01-20DD-30976C6780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53468-8A0F-017A-1325-9CF4AA75F6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2147A-6253-5849-EBCD-E7B0483D7910}"/>
              </a:ext>
            </a:extLst>
          </p:cNvPr>
          <p:cNvSpPr>
            <a:spLocks noGrp="1"/>
          </p:cNvSpPr>
          <p:nvPr>
            <p:ph type="body" idx="1"/>
          </p:nvPr>
        </p:nvSpPr>
        <p:spPr/>
        <p:txBody>
          <a:bodyPr/>
          <a:lstStyle/>
          <a:p>
            <a:r>
              <a:rPr lang="en-US" b="1" u="sng" dirty="0"/>
              <a:t>Definition</a:t>
            </a:r>
            <a:endParaRPr lang="en-US" b="0" u="none" dirty="0"/>
          </a:p>
          <a:p>
            <a:r>
              <a:rPr lang="en-US" b="0" u="none" dirty="0"/>
              <a:t>The Aggregator Pattern is a messaging pattern where multiple message are collected and processed as a single unit. This allows for batch processing and consideration of data from different sources.</a:t>
            </a:r>
          </a:p>
          <a:p>
            <a:endParaRPr lang="en-US" b="0" u="none" dirty="0"/>
          </a:p>
          <a:p>
            <a:r>
              <a:rPr lang="en-US" b="1" u="sng" dirty="0"/>
              <a:t>Purpose</a:t>
            </a:r>
            <a:endParaRPr lang="en-US" b="0" u="none" dirty="0"/>
          </a:p>
          <a:p>
            <a:r>
              <a:rPr lang="en-US" b="0" u="none" dirty="0"/>
              <a:t>It helps in aggregating related information from various sources and presenting it as a unified, cohesive output.</a:t>
            </a:r>
            <a:endParaRPr lang="en-US" b="1" u="sng" dirty="0"/>
          </a:p>
        </p:txBody>
      </p:sp>
      <p:sp>
        <p:nvSpPr>
          <p:cNvPr id="4" name="Slide Number Placeholder 3">
            <a:extLst>
              <a:ext uri="{FF2B5EF4-FFF2-40B4-BE49-F238E27FC236}">
                <a16:creationId xmlns:a16="http://schemas.microsoft.com/office/drawing/2014/main" id="{D7859ED0-F7EF-21F7-B952-B51F3FF7533B}"/>
              </a:ext>
            </a:extLst>
          </p:cNvPr>
          <p:cNvSpPr>
            <a:spLocks noGrp="1"/>
          </p:cNvSpPr>
          <p:nvPr>
            <p:ph type="sldNum" sz="quarter" idx="5"/>
          </p:nvPr>
        </p:nvSpPr>
        <p:spPr/>
        <p:txBody>
          <a:bodyPr/>
          <a:lstStyle/>
          <a:p>
            <a:fld id="{F5000ACD-0348-4F47-9C35-586193A86BF3}" type="slidenum">
              <a:rPr lang="en-US" smtClean="0"/>
              <a:t>41</a:t>
            </a:fld>
            <a:endParaRPr lang="en-US"/>
          </a:p>
        </p:txBody>
      </p:sp>
    </p:spTree>
    <p:extLst>
      <p:ext uri="{BB962C8B-B14F-4D97-AF65-F5344CB8AC3E}">
        <p14:creationId xmlns:p14="http://schemas.microsoft.com/office/powerpoint/2010/main" val="2702710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Producers (Senders)</a:t>
            </a:r>
            <a:endParaRPr lang="en-US" b="0" u="none" dirty="0"/>
          </a:p>
          <a:p>
            <a:r>
              <a:rPr lang="en-US" b="0" u="none" dirty="0"/>
              <a:t>Components or services that create and send individual messages to be aggregated.</a:t>
            </a:r>
          </a:p>
          <a:p>
            <a:endParaRPr lang="en-US" b="0" u="none" dirty="0"/>
          </a:p>
          <a:p>
            <a:r>
              <a:rPr lang="en-US" b="1" u="sng" dirty="0"/>
              <a:t>Aggregator</a:t>
            </a:r>
            <a:endParaRPr lang="en-US" b="0" u="none" dirty="0"/>
          </a:p>
          <a:p>
            <a:r>
              <a:rPr lang="en-US" b="0" u="none" dirty="0"/>
              <a:t>The intermediary that collects and processes multiple messages, combining them into a single output.</a:t>
            </a:r>
          </a:p>
          <a:p>
            <a:endParaRPr lang="en-US" b="0" u="none" dirty="0"/>
          </a:p>
          <a:p>
            <a:r>
              <a:rPr lang="en-US" b="1" u="sng" dirty="0"/>
              <a:t>Aggregated Output</a:t>
            </a:r>
            <a:endParaRPr lang="en-US" b="0" u="none" dirty="0"/>
          </a:p>
          <a:p>
            <a:r>
              <a:rPr lang="en-US" b="0" u="none" dirty="0"/>
              <a:t>The final, consolidated output that results from aggregating the individual messages.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42</a:t>
            </a:fld>
            <a:endParaRPr lang="en-US"/>
          </a:p>
        </p:txBody>
      </p:sp>
    </p:spTree>
    <p:extLst>
      <p:ext uri="{BB962C8B-B14F-4D97-AF65-F5344CB8AC3E}">
        <p14:creationId xmlns:p14="http://schemas.microsoft.com/office/powerpoint/2010/main" val="180699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19A6-93D7-3B61-CAC3-7767CE5D1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40E1A5-F881-6111-AAF4-6C96AE9E7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BC8EE-773C-2549-19DC-529606462FFD}"/>
              </a:ext>
            </a:extLst>
          </p:cNvPr>
          <p:cNvSpPr>
            <a:spLocks noGrp="1"/>
          </p:cNvSpPr>
          <p:nvPr>
            <p:ph type="body" idx="1"/>
          </p:nvPr>
        </p:nvSpPr>
        <p:spPr/>
        <p:txBody>
          <a:bodyPr/>
          <a:lstStyle/>
          <a:p>
            <a:r>
              <a:rPr lang="en-US" b="1" u="sng" dirty="0"/>
              <a:t>Definition</a:t>
            </a:r>
            <a:endParaRPr lang="en-US" b="0" u="none" dirty="0"/>
          </a:p>
          <a:p>
            <a:r>
              <a:rPr lang="en-US" b="0" u="none" dirty="0"/>
              <a:t>Messaging routing is a pattern that directs messages to different destinations based on specific criteria. This allows for flexible and dynamic handling of messages.</a:t>
            </a:r>
          </a:p>
          <a:p>
            <a:endParaRPr lang="en-US" b="0" u="none" dirty="0"/>
          </a:p>
          <a:p>
            <a:r>
              <a:rPr lang="en-US" b="1" u="sng" dirty="0"/>
              <a:t>Purpose</a:t>
            </a:r>
            <a:endParaRPr lang="en-US" b="0" u="none" dirty="0"/>
          </a:p>
          <a:p>
            <a:r>
              <a:rPr lang="en-US" b="0" u="none" dirty="0"/>
              <a:t>It helps in organizing and managing message flows within a system, ensuring that messages reach the appropriate endpoints for processing.</a:t>
            </a:r>
            <a:endParaRPr lang="en-US" b="1" u="sng" dirty="0"/>
          </a:p>
        </p:txBody>
      </p:sp>
      <p:sp>
        <p:nvSpPr>
          <p:cNvPr id="4" name="Slide Number Placeholder 3">
            <a:extLst>
              <a:ext uri="{FF2B5EF4-FFF2-40B4-BE49-F238E27FC236}">
                <a16:creationId xmlns:a16="http://schemas.microsoft.com/office/drawing/2014/main" id="{6E4B305B-4319-5242-FACB-CE7FA5B8C41A}"/>
              </a:ext>
            </a:extLst>
          </p:cNvPr>
          <p:cNvSpPr>
            <a:spLocks noGrp="1"/>
          </p:cNvSpPr>
          <p:nvPr>
            <p:ph type="sldNum" sz="quarter" idx="5"/>
          </p:nvPr>
        </p:nvSpPr>
        <p:spPr/>
        <p:txBody>
          <a:bodyPr/>
          <a:lstStyle/>
          <a:p>
            <a:fld id="{F5000ACD-0348-4F47-9C35-586193A86BF3}" type="slidenum">
              <a:rPr lang="en-US" smtClean="0"/>
              <a:t>3</a:t>
            </a:fld>
            <a:endParaRPr lang="en-US"/>
          </a:p>
        </p:txBody>
      </p:sp>
    </p:spTree>
    <p:extLst>
      <p:ext uri="{BB962C8B-B14F-4D97-AF65-F5344CB8AC3E}">
        <p14:creationId xmlns:p14="http://schemas.microsoft.com/office/powerpoint/2010/main" val="37848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9DB9F-D8AB-A226-C25A-D546B130D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138482-333E-B66E-672F-557183626C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98B5F-4633-2A10-BA03-DEB2721BE683}"/>
              </a:ext>
            </a:extLst>
          </p:cNvPr>
          <p:cNvSpPr>
            <a:spLocks noGrp="1"/>
          </p:cNvSpPr>
          <p:nvPr>
            <p:ph type="body" idx="1"/>
          </p:nvPr>
        </p:nvSpPr>
        <p:spPr/>
        <p:txBody>
          <a:bodyPr/>
          <a:lstStyle/>
          <a:p>
            <a:r>
              <a:rPr lang="en-US" b="1" u="none" dirty="0"/>
              <a:t>Efficiency</a:t>
            </a:r>
            <a:r>
              <a:rPr lang="en-US" b="0" u="none" dirty="0"/>
              <a:t>: Reduces the overhead of processing individual messages by handling them in batches.</a:t>
            </a:r>
          </a:p>
          <a:p>
            <a:endParaRPr lang="en-US" b="1" u="sng" dirty="0"/>
          </a:p>
          <a:p>
            <a:r>
              <a:rPr lang="en-US" b="1" u="none" dirty="0"/>
              <a:t>Unified View</a:t>
            </a:r>
            <a:r>
              <a:rPr lang="en-US" b="0" u="none" dirty="0"/>
              <a:t>: Provides a consolidated view of related information, simplifying analysis and decision-making.</a:t>
            </a:r>
          </a:p>
          <a:p>
            <a:endParaRPr lang="en-US" b="0" u="none" dirty="0"/>
          </a:p>
          <a:p>
            <a:r>
              <a:rPr lang="en-US" b="1" u="none" dirty="0"/>
              <a:t>Scalability</a:t>
            </a:r>
            <a:r>
              <a:rPr lang="en-US" b="0" u="none" dirty="0"/>
              <a:t>: Supports scalable processing of large volumes of messages by aggregating them into manageable units.</a:t>
            </a:r>
            <a:endParaRPr lang="en-US" b="1" u="none" dirty="0"/>
          </a:p>
        </p:txBody>
      </p:sp>
      <p:sp>
        <p:nvSpPr>
          <p:cNvPr id="4" name="Slide Number Placeholder 3">
            <a:extLst>
              <a:ext uri="{FF2B5EF4-FFF2-40B4-BE49-F238E27FC236}">
                <a16:creationId xmlns:a16="http://schemas.microsoft.com/office/drawing/2014/main" id="{E7DE2FC0-0209-7953-D385-6EA1EC1FAE46}"/>
              </a:ext>
            </a:extLst>
          </p:cNvPr>
          <p:cNvSpPr>
            <a:spLocks noGrp="1"/>
          </p:cNvSpPr>
          <p:nvPr>
            <p:ph type="sldNum" sz="quarter" idx="5"/>
          </p:nvPr>
        </p:nvSpPr>
        <p:spPr/>
        <p:txBody>
          <a:bodyPr/>
          <a:lstStyle/>
          <a:p>
            <a:fld id="{F5000ACD-0348-4F47-9C35-586193A86BF3}" type="slidenum">
              <a:rPr lang="en-US" smtClean="0"/>
              <a:t>43</a:t>
            </a:fld>
            <a:endParaRPr lang="en-US"/>
          </a:p>
        </p:txBody>
      </p:sp>
    </p:spTree>
    <p:extLst>
      <p:ext uri="{BB962C8B-B14F-4D97-AF65-F5344CB8AC3E}">
        <p14:creationId xmlns:p14="http://schemas.microsoft.com/office/powerpoint/2010/main" val="568669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BD8CF-ECEF-AF52-8439-A680A4109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E8700-D34E-C313-FDE7-FEEB5667C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C2A9B-C036-3FDC-7E2D-4B10E5663273}"/>
              </a:ext>
            </a:extLst>
          </p:cNvPr>
          <p:cNvSpPr>
            <a:spLocks noGrp="1"/>
          </p:cNvSpPr>
          <p:nvPr>
            <p:ph type="body" idx="1"/>
          </p:nvPr>
        </p:nvSpPr>
        <p:spPr/>
        <p:txBody>
          <a:bodyPr/>
          <a:lstStyle/>
          <a:p>
            <a:r>
              <a:rPr lang="en-US" b="1" u="sng" dirty="0"/>
              <a:t>Increased Latency</a:t>
            </a:r>
            <a:endParaRPr lang="en-US" b="0" u="none" dirty="0"/>
          </a:p>
          <a:p>
            <a:pPr marL="171450" indent="-171450">
              <a:buFontTx/>
              <a:buChar char="-"/>
            </a:pPr>
            <a:r>
              <a:rPr lang="en-US" b="1" u="none" dirty="0"/>
              <a:t>Delayed Processing</a:t>
            </a:r>
            <a:r>
              <a:rPr lang="en-US" b="0" u="none" dirty="0"/>
              <a:t>: Since the aggregator waits to collect multiple message before processing them, there can be a delay in processing individual messages. This latency can be problematic for time-sensitive applications that require immediate processing of each message.</a:t>
            </a:r>
          </a:p>
          <a:p>
            <a:pPr marL="171450" indent="-171450">
              <a:buFontTx/>
              <a:buChar char="-"/>
            </a:pPr>
            <a:r>
              <a:rPr lang="en-US" b="1" u="none" dirty="0"/>
              <a:t>Batch Waiting Time</a:t>
            </a:r>
            <a:r>
              <a:rPr lang="en-US" b="0" u="none" dirty="0"/>
              <a:t>: The aggregator might have to wait until it receives enough messages to form a batch, which can introduce further delays, especially if messages arrive sporadically or unevenly.</a:t>
            </a:r>
          </a:p>
          <a:p>
            <a:pPr marL="171450" indent="-171450">
              <a:buFontTx/>
              <a:buChar char="-"/>
            </a:pPr>
            <a:endParaRPr lang="en-US" b="0" u="none" dirty="0"/>
          </a:p>
          <a:p>
            <a:pPr marL="0" indent="0">
              <a:buFontTx/>
              <a:buNone/>
            </a:pPr>
            <a:r>
              <a:rPr lang="en-US" b="1" u="sng" dirty="0"/>
              <a:t>Complexity in Implementation and Management</a:t>
            </a:r>
            <a:endParaRPr lang="en-US" b="0" u="none" dirty="0"/>
          </a:p>
          <a:p>
            <a:pPr marL="171450" indent="-171450">
              <a:buFontTx/>
              <a:buChar char="-"/>
            </a:pPr>
            <a:r>
              <a:rPr lang="en-US" b="1" u="none" dirty="0"/>
              <a:t>Aggregation Logic</a:t>
            </a:r>
            <a:r>
              <a:rPr lang="en-US" b="0" u="none" dirty="0"/>
              <a:t>: Implementing the logic to collect, combine, and process multiple messages can be complex. It requires careful design to ensure that the aggregation process is efficient and handles edge cases, such as missing or duplicate messages.</a:t>
            </a:r>
          </a:p>
          <a:p>
            <a:pPr marL="171450" indent="-171450">
              <a:buFontTx/>
              <a:buChar char="-"/>
            </a:pPr>
            <a:r>
              <a:rPr lang="en-US" b="1" u="none" dirty="0"/>
              <a:t>State Management</a:t>
            </a:r>
            <a:r>
              <a:rPr lang="en-US" b="0" u="none" dirty="0"/>
              <a:t>: The aggregator needs to manage the state of partial aggregations, which adds to the complexity. This involves tracking which messages have been received, handling timeouts, and ensuring data consistency.</a:t>
            </a:r>
          </a:p>
          <a:p>
            <a:pPr marL="171450" indent="-171450">
              <a:buFontTx/>
              <a:buChar char="-"/>
            </a:pPr>
            <a:endParaRPr lang="en-US" b="0" u="none" dirty="0"/>
          </a:p>
          <a:p>
            <a:pPr marL="0" indent="0">
              <a:buFontTx/>
              <a:buNone/>
            </a:pPr>
            <a:r>
              <a:rPr lang="en-US" b="1" u="sng" dirty="0"/>
              <a:t>Resource Utilization</a:t>
            </a:r>
            <a:endParaRPr lang="en-US" b="0" u="none" dirty="0"/>
          </a:p>
          <a:p>
            <a:pPr marL="171450" indent="-171450">
              <a:buFontTx/>
              <a:buChar char="-"/>
            </a:pPr>
            <a:r>
              <a:rPr lang="en-US" b="1" u="none" dirty="0"/>
              <a:t>Memory and Storage</a:t>
            </a:r>
            <a:r>
              <a:rPr lang="en-US" b="0" u="none" dirty="0"/>
              <a:t>: The aggregator needs to store all the incoming message until they are processed, which can consume significant memory and storage resources, especially when dealing with large volumes of messages.</a:t>
            </a:r>
          </a:p>
          <a:p>
            <a:pPr marL="171450" indent="-171450">
              <a:buFontTx/>
              <a:buChar char="-"/>
            </a:pPr>
            <a:r>
              <a:rPr lang="en-US" b="1" u="none" dirty="0"/>
              <a:t>Processing Overhead</a:t>
            </a:r>
            <a:r>
              <a:rPr lang="en-US" b="0" u="none" dirty="0"/>
              <a:t>: Aggregating and processing multiple messages as a single unit can increase the computation load. This processing overhead can impact the performance and scalability of the system if not managed properly.</a:t>
            </a:r>
            <a:endParaRPr lang="en-US" b="1" u="sng" dirty="0"/>
          </a:p>
        </p:txBody>
      </p:sp>
      <p:sp>
        <p:nvSpPr>
          <p:cNvPr id="4" name="Slide Number Placeholder 3">
            <a:extLst>
              <a:ext uri="{FF2B5EF4-FFF2-40B4-BE49-F238E27FC236}">
                <a16:creationId xmlns:a16="http://schemas.microsoft.com/office/drawing/2014/main" id="{D0331EE9-592A-6E05-FCF1-591A6FBA609F}"/>
              </a:ext>
            </a:extLst>
          </p:cNvPr>
          <p:cNvSpPr>
            <a:spLocks noGrp="1"/>
          </p:cNvSpPr>
          <p:nvPr>
            <p:ph type="sldNum" sz="quarter" idx="5"/>
          </p:nvPr>
        </p:nvSpPr>
        <p:spPr/>
        <p:txBody>
          <a:bodyPr/>
          <a:lstStyle/>
          <a:p>
            <a:fld id="{F5000ACD-0348-4F47-9C35-586193A86BF3}" type="slidenum">
              <a:rPr lang="en-US" smtClean="0"/>
              <a:t>44</a:t>
            </a:fld>
            <a:endParaRPr lang="en-US"/>
          </a:p>
        </p:txBody>
      </p:sp>
    </p:spTree>
    <p:extLst>
      <p:ext uri="{BB962C8B-B14F-4D97-AF65-F5344CB8AC3E}">
        <p14:creationId xmlns:p14="http://schemas.microsoft.com/office/powerpoint/2010/main" val="3296739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44804-4631-3C88-29D5-E351BC3FC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CD326-69C7-2D02-72E7-373BD4042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427D5D-5059-B012-2C5E-8C8738A67AA0}"/>
              </a:ext>
            </a:extLst>
          </p:cNvPr>
          <p:cNvSpPr>
            <a:spLocks noGrp="1"/>
          </p:cNvSpPr>
          <p:nvPr>
            <p:ph type="body" idx="1"/>
          </p:nvPr>
        </p:nvSpPr>
        <p:spPr/>
        <p:txBody>
          <a:bodyPr/>
          <a:lstStyle/>
          <a:p>
            <a:r>
              <a:rPr lang="en-US" b="1" u="sng" dirty="0"/>
              <a:t>Batch Processing</a:t>
            </a:r>
            <a:endParaRPr lang="en-US" b="0" u="none" dirty="0"/>
          </a:p>
          <a:p>
            <a:r>
              <a:rPr lang="en-US" b="0" u="none" dirty="0"/>
              <a:t>Collecting and processing multiple messages in a single batch to improve efficiency.</a:t>
            </a:r>
          </a:p>
          <a:p>
            <a:endParaRPr lang="en-US" b="0" u="none" dirty="0"/>
          </a:p>
          <a:p>
            <a:r>
              <a:rPr lang="en-US" b="1" u="sng" dirty="0"/>
              <a:t>Data Consolidation</a:t>
            </a:r>
            <a:endParaRPr lang="en-US" b="0" u="none" dirty="0"/>
          </a:p>
          <a:p>
            <a:r>
              <a:rPr lang="en-US" b="0" u="none" dirty="0"/>
              <a:t>Aggregating data form different sources for reporting, analysis, or storage.</a:t>
            </a:r>
          </a:p>
          <a:p>
            <a:endParaRPr lang="en-US" b="0" u="none" dirty="0"/>
          </a:p>
          <a:p>
            <a:r>
              <a:rPr lang="en-US" b="1" u="sng" dirty="0"/>
              <a:t>Event Correlation</a:t>
            </a:r>
          </a:p>
          <a:p>
            <a:r>
              <a:rPr lang="en-US" b="0" u="none" dirty="0"/>
              <a:t>Combining related events form different systems to provide a comprehensive view of a process or transaction.</a:t>
            </a:r>
            <a:endParaRPr lang="en-US" b="1" u="sng" dirty="0"/>
          </a:p>
        </p:txBody>
      </p:sp>
      <p:sp>
        <p:nvSpPr>
          <p:cNvPr id="4" name="Slide Number Placeholder 3">
            <a:extLst>
              <a:ext uri="{FF2B5EF4-FFF2-40B4-BE49-F238E27FC236}">
                <a16:creationId xmlns:a16="http://schemas.microsoft.com/office/drawing/2014/main" id="{23A1478A-7D59-AC2E-9188-778666630EAD}"/>
              </a:ext>
            </a:extLst>
          </p:cNvPr>
          <p:cNvSpPr>
            <a:spLocks noGrp="1"/>
          </p:cNvSpPr>
          <p:nvPr>
            <p:ph type="sldNum" sz="quarter" idx="5"/>
          </p:nvPr>
        </p:nvSpPr>
        <p:spPr/>
        <p:txBody>
          <a:bodyPr/>
          <a:lstStyle/>
          <a:p>
            <a:fld id="{F5000ACD-0348-4F47-9C35-586193A86BF3}" type="slidenum">
              <a:rPr lang="en-US" smtClean="0"/>
              <a:t>45</a:t>
            </a:fld>
            <a:endParaRPr lang="en-US"/>
          </a:p>
        </p:txBody>
      </p:sp>
    </p:spTree>
    <p:extLst>
      <p:ext uri="{BB962C8B-B14F-4D97-AF65-F5344CB8AC3E}">
        <p14:creationId xmlns:p14="http://schemas.microsoft.com/office/powerpoint/2010/main" val="392922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0B8-F2AA-DE58-6B90-1122890208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2EF0A-20E3-2A1C-D18C-FBA4F3BE11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108A0A-F8BF-594E-EF21-1632A4087B7A}"/>
              </a:ext>
            </a:extLst>
          </p:cNvPr>
          <p:cNvSpPr>
            <a:spLocks noGrp="1"/>
          </p:cNvSpPr>
          <p:nvPr>
            <p:ph type="body" idx="1"/>
          </p:nvPr>
        </p:nvSpPr>
        <p:spPr/>
        <p:txBody>
          <a:bodyPr/>
          <a:lstStyle/>
          <a:p>
            <a:r>
              <a:rPr lang="en-US" b="1" u="sng" dirty="0"/>
              <a:t>Definition</a:t>
            </a:r>
            <a:endParaRPr lang="en-US" b="0" u="none" dirty="0"/>
          </a:p>
          <a:p>
            <a:r>
              <a:rPr lang="en-US" b="0" u="none" dirty="0"/>
              <a:t>The Scatter-Gather Pattern is a messaging pattern where a request is sent to multiple recipients (scatter), and the responses are collected and processed (gather) to produce a final aggregated result.</a:t>
            </a:r>
          </a:p>
          <a:p>
            <a:endParaRPr lang="en-US" b="0" u="none" dirty="0"/>
          </a:p>
          <a:p>
            <a:r>
              <a:rPr lang="en-US" b="0" u="none" dirty="0"/>
              <a:t>Think like a loan broker service</a:t>
            </a:r>
          </a:p>
          <a:p>
            <a:endParaRPr lang="en-US" b="0" u="none" dirty="0"/>
          </a:p>
          <a:p>
            <a:r>
              <a:rPr lang="en-US" b="1" u="sng" dirty="0"/>
              <a:t>Purpose</a:t>
            </a:r>
            <a:endParaRPr lang="en-US" b="0" u="none" dirty="0"/>
          </a:p>
          <a:p>
            <a:r>
              <a:rPr lang="en-US" b="0" u="none" dirty="0"/>
              <a:t>It enables parallel processing and aggregation of results from multiple services or components, improving efficiency and performance.</a:t>
            </a:r>
            <a:endParaRPr lang="en-US" b="1" u="sng" dirty="0"/>
          </a:p>
        </p:txBody>
      </p:sp>
      <p:sp>
        <p:nvSpPr>
          <p:cNvPr id="4" name="Slide Number Placeholder 3">
            <a:extLst>
              <a:ext uri="{FF2B5EF4-FFF2-40B4-BE49-F238E27FC236}">
                <a16:creationId xmlns:a16="http://schemas.microsoft.com/office/drawing/2014/main" id="{C8471BEB-C01B-239A-E253-2EAD5888B581}"/>
              </a:ext>
            </a:extLst>
          </p:cNvPr>
          <p:cNvSpPr>
            <a:spLocks noGrp="1"/>
          </p:cNvSpPr>
          <p:nvPr>
            <p:ph type="sldNum" sz="quarter" idx="5"/>
          </p:nvPr>
        </p:nvSpPr>
        <p:spPr/>
        <p:txBody>
          <a:bodyPr/>
          <a:lstStyle/>
          <a:p>
            <a:fld id="{F5000ACD-0348-4F47-9C35-586193A86BF3}" type="slidenum">
              <a:rPr lang="en-US" smtClean="0"/>
              <a:t>55</a:t>
            </a:fld>
            <a:endParaRPr lang="en-US"/>
          </a:p>
        </p:txBody>
      </p:sp>
    </p:spTree>
    <p:extLst>
      <p:ext uri="{BB962C8B-B14F-4D97-AF65-F5344CB8AC3E}">
        <p14:creationId xmlns:p14="http://schemas.microsoft.com/office/powerpoint/2010/main" val="2179770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90B24-6A56-2D70-D894-B664828D2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4762D-F225-15EA-DE63-CEC612DB4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7BC55-43FE-FD67-4EB9-78704B01544E}"/>
              </a:ext>
            </a:extLst>
          </p:cNvPr>
          <p:cNvSpPr>
            <a:spLocks noGrp="1"/>
          </p:cNvSpPr>
          <p:nvPr>
            <p:ph type="body" idx="1"/>
          </p:nvPr>
        </p:nvSpPr>
        <p:spPr/>
        <p:txBody>
          <a:bodyPr/>
          <a:lstStyle/>
          <a:p>
            <a:r>
              <a:rPr lang="en-US" b="1" u="sng" dirty="0"/>
              <a:t>Requester</a:t>
            </a:r>
            <a:endParaRPr lang="en-US" b="0" u="none" dirty="0"/>
          </a:p>
          <a:p>
            <a:r>
              <a:rPr lang="en-US" b="0" u="none" dirty="0"/>
              <a:t>The component or service that initiates the scatter request and waits for the gathered responses.</a:t>
            </a:r>
          </a:p>
          <a:p>
            <a:endParaRPr lang="en-US" b="0" u="none" dirty="0"/>
          </a:p>
          <a:p>
            <a:r>
              <a:rPr lang="en-US" b="1" u="sng" dirty="0"/>
              <a:t>Scattered Recipients</a:t>
            </a:r>
            <a:endParaRPr lang="en-US" b="0" u="none" dirty="0"/>
          </a:p>
          <a:p>
            <a:r>
              <a:rPr lang="en-US" b="0" u="none" dirty="0"/>
              <a:t>Multiple components or services that receive the scatter request and process it in parallel.</a:t>
            </a:r>
          </a:p>
          <a:p>
            <a:endParaRPr lang="en-US" b="0" u="none" dirty="0"/>
          </a:p>
          <a:p>
            <a:r>
              <a:rPr lang="en-US" b="1" u="sng" dirty="0"/>
              <a:t>Gatherer</a:t>
            </a:r>
            <a:endParaRPr lang="en-US" b="0" u="none" dirty="0"/>
          </a:p>
          <a:p>
            <a:r>
              <a:rPr lang="en-US" b="0" u="none" dirty="0"/>
              <a:t>The component or service that collects the responses from the scattered recipients, aggregates them, and produces the final result.</a:t>
            </a:r>
            <a:endParaRPr lang="en-US" b="1" u="sng" dirty="0"/>
          </a:p>
        </p:txBody>
      </p:sp>
      <p:sp>
        <p:nvSpPr>
          <p:cNvPr id="4" name="Slide Number Placeholder 3">
            <a:extLst>
              <a:ext uri="{FF2B5EF4-FFF2-40B4-BE49-F238E27FC236}">
                <a16:creationId xmlns:a16="http://schemas.microsoft.com/office/drawing/2014/main" id="{207BAEE6-2477-4A94-9CC2-A061283126AE}"/>
              </a:ext>
            </a:extLst>
          </p:cNvPr>
          <p:cNvSpPr>
            <a:spLocks noGrp="1"/>
          </p:cNvSpPr>
          <p:nvPr>
            <p:ph type="sldNum" sz="quarter" idx="5"/>
          </p:nvPr>
        </p:nvSpPr>
        <p:spPr/>
        <p:txBody>
          <a:bodyPr/>
          <a:lstStyle/>
          <a:p>
            <a:fld id="{F5000ACD-0348-4F47-9C35-586193A86BF3}" type="slidenum">
              <a:rPr lang="en-US" smtClean="0"/>
              <a:t>56</a:t>
            </a:fld>
            <a:endParaRPr lang="en-US"/>
          </a:p>
        </p:txBody>
      </p:sp>
    </p:spTree>
    <p:extLst>
      <p:ext uri="{BB962C8B-B14F-4D97-AF65-F5344CB8AC3E}">
        <p14:creationId xmlns:p14="http://schemas.microsoft.com/office/powerpoint/2010/main" val="2475291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Requester</a:t>
            </a:r>
            <a:endParaRPr lang="en-US" b="0" u="none" dirty="0"/>
          </a:p>
          <a:p>
            <a:r>
              <a:rPr lang="en-US" b="0" u="none" dirty="0"/>
              <a:t>The component or service that initiates the scatter request and waits for the gathered responses.</a:t>
            </a:r>
          </a:p>
          <a:p>
            <a:endParaRPr lang="en-US" b="0" u="none" dirty="0"/>
          </a:p>
          <a:p>
            <a:r>
              <a:rPr lang="en-US" b="1" u="sng" dirty="0"/>
              <a:t>Scattered Recipients</a:t>
            </a:r>
            <a:endParaRPr lang="en-US" b="0" u="none" dirty="0"/>
          </a:p>
          <a:p>
            <a:r>
              <a:rPr lang="en-US" b="0" u="none" dirty="0"/>
              <a:t>Multiple components or services that receive the scatter request and process it in parallel.</a:t>
            </a:r>
          </a:p>
          <a:p>
            <a:endParaRPr lang="en-US" b="0" u="none" dirty="0"/>
          </a:p>
          <a:p>
            <a:r>
              <a:rPr lang="en-US" b="1" u="sng" dirty="0"/>
              <a:t>Gatherer</a:t>
            </a:r>
            <a:endParaRPr lang="en-US" b="0" u="none" dirty="0"/>
          </a:p>
          <a:p>
            <a:r>
              <a:rPr lang="en-US" b="0" u="none" dirty="0"/>
              <a:t>The component or service that collects the responses from the scattered recipients, aggregates them, and produces the final result.</a:t>
            </a:r>
            <a:endParaRPr lang="en-US" b="1" u="sng" dirty="0"/>
          </a:p>
          <a:p>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57</a:t>
            </a:fld>
            <a:endParaRPr lang="en-US"/>
          </a:p>
        </p:txBody>
      </p:sp>
    </p:spTree>
    <p:extLst>
      <p:ext uri="{BB962C8B-B14F-4D97-AF65-F5344CB8AC3E}">
        <p14:creationId xmlns:p14="http://schemas.microsoft.com/office/powerpoint/2010/main" val="753308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C623D-ADC0-B671-D28C-9A2204336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83F5CD-730C-22D2-D99D-A2512DABA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547D7-F533-4F81-15AA-8548859EF790}"/>
              </a:ext>
            </a:extLst>
          </p:cNvPr>
          <p:cNvSpPr>
            <a:spLocks noGrp="1"/>
          </p:cNvSpPr>
          <p:nvPr>
            <p:ph type="body" idx="1"/>
          </p:nvPr>
        </p:nvSpPr>
        <p:spPr/>
        <p:txBody>
          <a:bodyPr/>
          <a:lstStyle/>
          <a:p>
            <a:r>
              <a:rPr lang="en-US" b="1" u="none" dirty="0"/>
              <a:t>Efficiency</a:t>
            </a:r>
            <a:r>
              <a:rPr lang="en-US" b="0" u="none" dirty="0"/>
              <a:t>: Improves overall system efficiency by leveraging parallel processing</a:t>
            </a:r>
            <a:r>
              <a:rPr lang="en-US" b="1" u="none" dirty="0"/>
              <a:t>.</a:t>
            </a:r>
          </a:p>
          <a:p>
            <a:endParaRPr lang="en-US" b="1" u="none" dirty="0"/>
          </a:p>
          <a:p>
            <a:r>
              <a:rPr lang="en-US" b="1" u="none" dirty="0"/>
              <a:t>Scalability</a:t>
            </a:r>
            <a:r>
              <a:rPr lang="en-US" b="0" u="none" dirty="0"/>
              <a:t>: Supports scalable processing by distributing tasks across multiple services.</a:t>
            </a:r>
          </a:p>
          <a:p>
            <a:endParaRPr lang="en-US" b="0" u="none" dirty="0"/>
          </a:p>
          <a:p>
            <a:r>
              <a:rPr lang="en-US" b="1" u="none" dirty="0"/>
              <a:t>Resilience</a:t>
            </a:r>
            <a:r>
              <a:rPr lang="en-US" b="0" u="none" dirty="0"/>
              <a:t>: Enhances system resilience by allowing multiple services to contribute to the final result, reducing the impact of individual service failures.</a:t>
            </a:r>
            <a:endParaRPr lang="en-US" b="1" u="none" dirty="0"/>
          </a:p>
        </p:txBody>
      </p:sp>
      <p:sp>
        <p:nvSpPr>
          <p:cNvPr id="4" name="Slide Number Placeholder 3">
            <a:extLst>
              <a:ext uri="{FF2B5EF4-FFF2-40B4-BE49-F238E27FC236}">
                <a16:creationId xmlns:a16="http://schemas.microsoft.com/office/drawing/2014/main" id="{07707044-1118-1EF4-737E-48F7FF22B41C}"/>
              </a:ext>
            </a:extLst>
          </p:cNvPr>
          <p:cNvSpPr>
            <a:spLocks noGrp="1"/>
          </p:cNvSpPr>
          <p:nvPr>
            <p:ph type="sldNum" sz="quarter" idx="5"/>
          </p:nvPr>
        </p:nvSpPr>
        <p:spPr/>
        <p:txBody>
          <a:bodyPr/>
          <a:lstStyle/>
          <a:p>
            <a:fld id="{F5000ACD-0348-4F47-9C35-586193A86BF3}" type="slidenum">
              <a:rPr lang="en-US" smtClean="0"/>
              <a:t>58</a:t>
            </a:fld>
            <a:endParaRPr lang="en-US"/>
          </a:p>
        </p:txBody>
      </p:sp>
    </p:spTree>
    <p:extLst>
      <p:ext uri="{BB962C8B-B14F-4D97-AF65-F5344CB8AC3E}">
        <p14:creationId xmlns:p14="http://schemas.microsoft.com/office/powerpoint/2010/main" val="382538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7F1A4-BF02-A21D-D903-C880DDAF5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E38C5-7606-A2A4-084B-D69CC046F8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050A9D-2C96-DC2C-DECF-902FB7484222}"/>
              </a:ext>
            </a:extLst>
          </p:cNvPr>
          <p:cNvSpPr>
            <a:spLocks noGrp="1"/>
          </p:cNvSpPr>
          <p:nvPr>
            <p:ph type="body" idx="1"/>
          </p:nvPr>
        </p:nvSpPr>
        <p:spPr/>
        <p:txBody>
          <a:bodyPr/>
          <a:lstStyle/>
          <a:p>
            <a:r>
              <a:rPr lang="en-US" b="1" u="sng" dirty="0"/>
              <a:t>Complexity in Implementation and Coordination</a:t>
            </a:r>
            <a:endParaRPr lang="en-US" b="0" u="none" dirty="0"/>
          </a:p>
          <a:p>
            <a:pPr marL="171450" indent="-171450">
              <a:buFontTx/>
              <a:buChar char="-"/>
            </a:pPr>
            <a:r>
              <a:rPr lang="en-US" b="1" u="none" dirty="0"/>
              <a:t>Orchestration</a:t>
            </a:r>
            <a:r>
              <a:rPr lang="en-US" b="0" u="none" dirty="0"/>
              <a:t>: Coordinating the scattering of requests and the gathering of responses requires careful orchestration. It can be complex to manage the synchronization of responses handle partial failures, and ensure consistency.</a:t>
            </a:r>
          </a:p>
          <a:p>
            <a:pPr marL="171450" indent="-171450">
              <a:buFontTx/>
              <a:buChar char="-"/>
            </a:pPr>
            <a:r>
              <a:rPr lang="en-US" b="1" u="none" dirty="0"/>
              <a:t>Error Handling</a:t>
            </a:r>
            <a:r>
              <a:rPr lang="en-US" b="0" u="none" dirty="0"/>
              <a:t>: Dealing with errors and timeouts from scattered recipients adds to the complexity. Implementing robust error handling and retry mechanisms is crucial to ensure reliable processing.</a:t>
            </a:r>
          </a:p>
          <a:p>
            <a:pPr marL="171450" indent="-171450">
              <a:buFontTx/>
              <a:buChar char="-"/>
            </a:pPr>
            <a:endParaRPr lang="en-US" b="0" u="none" dirty="0"/>
          </a:p>
          <a:p>
            <a:pPr marL="0" indent="0">
              <a:buFontTx/>
              <a:buNone/>
            </a:pPr>
            <a:r>
              <a:rPr lang="en-US" b="1" u="sng" dirty="0"/>
              <a:t>Latency and Performance Overhead</a:t>
            </a:r>
            <a:endParaRPr lang="en-US" b="0" u="none" dirty="0"/>
          </a:p>
          <a:p>
            <a:pPr marL="171450" indent="-171450">
              <a:buFontTx/>
              <a:buChar char="-"/>
            </a:pPr>
            <a:r>
              <a:rPr lang="en-US" b="1" u="none" dirty="0"/>
              <a:t>Response Time</a:t>
            </a:r>
            <a:r>
              <a:rPr lang="en-US" b="0" u="none" dirty="0"/>
              <a:t>: The overall response time is dependent on the slowest recipient. If any of the scattered recipients </a:t>
            </a:r>
            <a:r>
              <a:rPr lang="en-US" b="0" u="none" dirty="0" err="1"/>
              <a:t>tak</a:t>
            </a:r>
            <a:r>
              <a:rPr lang="en-US" b="0" u="none" dirty="0"/>
              <a:t> longer to process the request, it can delay the final aggregated result.</a:t>
            </a:r>
            <a:endParaRPr lang="en-US" b="1" u="sng" dirty="0"/>
          </a:p>
          <a:p>
            <a:pPr marL="171450" indent="-171450">
              <a:buFontTx/>
              <a:buChar char="-"/>
            </a:pPr>
            <a:r>
              <a:rPr lang="en-US" b="1" u="none" dirty="0"/>
              <a:t>Network and Resource Utilization</a:t>
            </a:r>
            <a:r>
              <a:rPr lang="en-US" b="0" u="none" dirty="0"/>
              <a:t>: The scattering of requests to multiple recipients can introduce network overhead and increase resource consumption. This can impact the performance and scalability of the system.</a:t>
            </a:r>
          </a:p>
          <a:p>
            <a:pPr marL="171450" indent="-171450">
              <a:buFontTx/>
              <a:buChar char="-"/>
            </a:pPr>
            <a:endParaRPr lang="en-US" b="0" u="none" dirty="0"/>
          </a:p>
          <a:p>
            <a:pPr marL="0" indent="0">
              <a:buFontTx/>
              <a:buNone/>
            </a:pPr>
            <a:r>
              <a:rPr lang="en-US" b="1" u="sng" dirty="0"/>
              <a:t>Scalability Challenges</a:t>
            </a:r>
          </a:p>
          <a:p>
            <a:pPr marL="171450" indent="-171450">
              <a:buFontTx/>
              <a:buChar char="-"/>
            </a:pPr>
            <a:r>
              <a:rPr lang="en-US" b="1" u="none" dirty="0"/>
              <a:t>Load Management</a:t>
            </a:r>
            <a:r>
              <a:rPr lang="en-US" b="0" u="none" dirty="0"/>
              <a:t>: Ensuring that the scattered recipients can handle the distributed load effectively is crucial. It not properly managed, some recipients might become overloaded, leading to performance degradation or failures.</a:t>
            </a:r>
          </a:p>
          <a:p>
            <a:pPr marL="171450" indent="-171450">
              <a:buFontTx/>
              <a:buChar char="-"/>
            </a:pPr>
            <a:r>
              <a:rPr lang="en-US" b="1" u="none" dirty="0"/>
              <a:t>Data Consistency</a:t>
            </a:r>
            <a:r>
              <a:rPr lang="en-US" b="0" u="none" dirty="0"/>
              <a:t>: Maintaining data consistency across multiple scattered recipients can be challenging. Ensuring that all resources are accurately collected and aggregated requires careful design and implementation.</a:t>
            </a:r>
            <a:endParaRPr lang="en-US" b="1" u="none" dirty="0"/>
          </a:p>
        </p:txBody>
      </p:sp>
      <p:sp>
        <p:nvSpPr>
          <p:cNvPr id="4" name="Slide Number Placeholder 3">
            <a:extLst>
              <a:ext uri="{FF2B5EF4-FFF2-40B4-BE49-F238E27FC236}">
                <a16:creationId xmlns:a16="http://schemas.microsoft.com/office/drawing/2014/main" id="{183C754A-BADD-9C03-F267-1EF11889B1E9}"/>
              </a:ext>
            </a:extLst>
          </p:cNvPr>
          <p:cNvSpPr>
            <a:spLocks noGrp="1"/>
          </p:cNvSpPr>
          <p:nvPr>
            <p:ph type="sldNum" sz="quarter" idx="5"/>
          </p:nvPr>
        </p:nvSpPr>
        <p:spPr/>
        <p:txBody>
          <a:bodyPr/>
          <a:lstStyle/>
          <a:p>
            <a:fld id="{F5000ACD-0348-4F47-9C35-586193A86BF3}" type="slidenum">
              <a:rPr lang="en-US" smtClean="0"/>
              <a:t>59</a:t>
            </a:fld>
            <a:endParaRPr lang="en-US"/>
          </a:p>
        </p:txBody>
      </p:sp>
    </p:spTree>
    <p:extLst>
      <p:ext uri="{BB962C8B-B14F-4D97-AF65-F5344CB8AC3E}">
        <p14:creationId xmlns:p14="http://schemas.microsoft.com/office/powerpoint/2010/main" val="334863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662E1-2F97-72C5-CBE6-4470EB5C4B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79E8AA-084D-05B2-C0F6-A75293CA6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709201-E36D-D823-390A-174454E11BB6}"/>
              </a:ext>
            </a:extLst>
          </p:cNvPr>
          <p:cNvSpPr>
            <a:spLocks noGrp="1"/>
          </p:cNvSpPr>
          <p:nvPr>
            <p:ph type="body" idx="1"/>
          </p:nvPr>
        </p:nvSpPr>
        <p:spPr/>
        <p:txBody>
          <a:bodyPr/>
          <a:lstStyle/>
          <a:p>
            <a:r>
              <a:rPr lang="en-US" b="1" u="sng" dirty="0"/>
              <a:t>Parallel Processing</a:t>
            </a:r>
            <a:endParaRPr lang="en-US" b="0" u="none" dirty="0"/>
          </a:p>
          <a:p>
            <a:r>
              <a:rPr lang="en-US" b="0" u="none" dirty="0"/>
              <a:t>Distributing tasks to multiple services or components for parallel execution, such as querying different databases or performing computations.</a:t>
            </a:r>
          </a:p>
          <a:p>
            <a:endParaRPr lang="en-US" b="0" u="none" dirty="0"/>
          </a:p>
          <a:p>
            <a:r>
              <a:rPr lang="en-US" b="1" u="sng" dirty="0"/>
              <a:t>Data Aggregation</a:t>
            </a:r>
            <a:endParaRPr lang="en-US" b="0" u="none" dirty="0"/>
          </a:p>
          <a:p>
            <a:r>
              <a:rPr lang="en-US" b="0" u="none" dirty="0"/>
              <a:t>Collecting and consolidating results from multiple sources to provide a comprehensive view, such as aggregating search results or financial results.</a:t>
            </a:r>
          </a:p>
          <a:p>
            <a:endParaRPr lang="en-US" b="0" u="none" dirty="0"/>
          </a:p>
          <a:p>
            <a:r>
              <a:rPr lang="en-US" b="1" u="sng" dirty="0"/>
              <a:t>Load Balancing</a:t>
            </a:r>
            <a:endParaRPr lang="en-US" b="0" u="none" dirty="0"/>
          </a:p>
          <a:p>
            <a:r>
              <a:rPr lang="en-US" b="0" u="none" dirty="0"/>
              <a:t>Distributing workload across multiple services to balance the load and improve system performance.</a:t>
            </a:r>
            <a:endParaRPr lang="en-US" b="1" u="sng" dirty="0"/>
          </a:p>
        </p:txBody>
      </p:sp>
      <p:sp>
        <p:nvSpPr>
          <p:cNvPr id="4" name="Slide Number Placeholder 3">
            <a:extLst>
              <a:ext uri="{FF2B5EF4-FFF2-40B4-BE49-F238E27FC236}">
                <a16:creationId xmlns:a16="http://schemas.microsoft.com/office/drawing/2014/main" id="{6C417EF1-B8BF-F52A-F2B9-187F52DD19AA}"/>
              </a:ext>
            </a:extLst>
          </p:cNvPr>
          <p:cNvSpPr>
            <a:spLocks noGrp="1"/>
          </p:cNvSpPr>
          <p:nvPr>
            <p:ph type="sldNum" sz="quarter" idx="5"/>
          </p:nvPr>
        </p:nvSpPr>
        <p:spPr/>
        <p:txBody>
          <a:bodyPr/>
          <a:lstStyle/>
          <a:p>
            <a:fld id="{F5000ACD-0348-4F47-9C35-586193A86BF3}" type="slidenum">
              <a:rPr lang="en-US" smtClean="0"/>
              <a:t>60</a:t>
            </a:fld>
            <a:endParaRPr lang="en-US"/>
          </a:p>
        </p:txBody>
      </p:sp>
    </p:spTree>
    <p:extLst>
      <p:ext uri="{BB962C8B-B14F-4D97-AF65-F5344CB8AC3E}">
        <p14:creationId xmlns:p14="http://schemas.microsoft.com/office/powerpoint/2010/main" val="2180901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SendRequestAsync</a:t>
            </a:r>
            <a:r>
              <a:rPr lang="en-US" dirty="0"/>
              <a:t> – </a:t>
            </a:r>
            <a:r>
              <a:rPr lang="en-US" b="1" dirty="0"/>
              <a:t>Common Helper</a:t>
            </a:r>
          </a:p>
        </p:txBody>
      </p:sp>
      <p:sp>
        <p:nvSpPr>
          <p:cNvPr id="4" name="Slide Number Placeholder 3"/>
          <p:cNvSpPr>
            <a:spLocks noGrp="1"/>
          </p:cNvSpPr>
          <p:nvPr>
            <p:ph type="sldNum" sz="quarter" idx="5"/>
          </p:nvPr>
        </p:nvSpPr>
        <p:spPr/>
        <p:txBody>
          <a:bodyPr/>
          <a:lstStyle/>
          <a:p>
            <a:fld id="{F5000ACD-0348-4F47-9C35-586193A86BF3}" type="slidenum">
              <a:rPr lang="en-US" smtClean="0"/>
              <a:t>64</a:t>
            </a:fld>
            <a:endParaRPr lang="en-US"/>
          </a:p>
        </p:txBody>
      </p:sp>
    </p:spTree>
    <p:extLst>
      <p:ext uri="{BB962C8B-B14F-4D97-AF65-F5344CB8AC3E}">
        <p14:creationId xmlns:p14="http://schemas.microsoft.com/office/powerpoint/2010/main" val="168497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Producer</a:t>
            </a:r>
            <a:endParaRPr lang="en-US" b="0" u="none" dirty="0"/>
          </a:p>
          <a:p>
            <a:r>
              <a:rPr lang="en-US" b="0" u="none" dirty="0"/>
              <a:t>The component or service that creates and sends messages.</a:t>
            </a:r>
          </a:p>
          <a:p>
            <a:endParaRPr lang="en-US" b="0" u="none" dirty="0"/>
          </a:p>
          <a:p>
            <a:r>
              <a:rPr lang="en-US" b="1" u="sng" dirty="0"/>
              <a:t>Message Router</a:t>
            </a:r>
            <a:endParaRPr lang="en-US" b="0" u="none" dirty="0"/>
          </a:p>
          <a:p>
            <a:r>
              <a:rPr lang="en-US" b="0" u="none" dirty="0"/>
              <a:t>The intermediary that evaluates messages and determines their destination based on predefined rules or criteria.</a:t>
            </a:r>
          </a:p>
          <a:p>
            <a:endParaRPr lang="en-US" b="0" u="none" dirty="0"/>
          </a:p>
          <a:p>
            <a:r>
              <a:rPr lang="en-US" b="1" u="sng" dirty="0"/>
              <a:t>Destination Endpoints</a:t>
            </a:r>
            <a:endParaRPr lang="en-US" b="0" u="none" dirty="0"/>
          </a:p>
          <a:p>
            <a:r>
              <a:rPr lang="en-US" b="0" u="none" dirty="0"/>
              <a:t>The components or services that receive and process the routed messages.</a:t>
            </a:r>
            <a:endParaRPr lang="en-US" b="1" u="sng" dirty="0"/>
          </a:p>
        </p:txBody>
      </p:sp>
      <p:sp>
        <p:nvSpPr>
          <p:cNvPr id="4" name="Slide Number Placeholder 3"/>
          <p:cNvSpPr>
            <a:spLocks noGrp="1"/>
          </p:cNvSpPr>
          <p:nvPr>
            <p:ph type="sldNum" sz="quarter" idx="5"/>
          </p:nvPr>
        </p:nvSpPr>
        <p:spPr/>
        <p:txBody>
          <a:bodyPr/>
          <a:lstStyle/>
          <a:p>
            <a:fld id="{F5000ACD-0348-4F47-9C35-586193A86BF3}" type="slidenum">
              <a:rPr lang="en-US" smtClean="0"/>
              <a:t>4</a:t>
            </a:fld>
            <a:endParaRPr lang="en-US"/>
          </a:p>
        </p:txBody>
      </p:sp>
    </p:spTree>
    <p:extLst>
      <p:ext uri="{BB962C8B-B14F-4D97-AF65-F5344CB8AC3E}">
        <p14:creationId xmlns:p14="http://schemas.microsoft.com/office/powerpoint/2010/main" val="2228821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ScatteredRecipientHelper</a:t>
            </a:r>
            <a:endParaRPr lang="en-US" b="1" dirty="0"/>
          </a:p>
        </p:txBody>
      </p:sp>
      <p:sp>
        <p:nvSpPr>
          <p:cNvPr id="4" name="Slide Number Placeholder 3"/>
          <p:cNvSpPr>
            <a:spLocks noGrp="1"/>
          </p:cNvSpPr>
          <p:nvPr>
            <p:ph type="sldNum" sz="quarter" idx="5"/>
          </p:nvPr>
        </p:nvSpPr>
        <p:spPr/>
        <p:txBody>
          <a:bodyPr/>
          <a:lstStyle/>
          <a:p>
            <a:fld id="{F5000ACD-0348-4F47-9C35-586193A86BF3}" type="slidenum">
              <a:rPr lang="en-US" smtClean="0"/>
              <a:t>66</a:t>
            </a:fld>
            <a:endParaRPr lang="en-US"/>
          </a:p>
        </p:txBody>
      </p:sp>
    </p:spTree>
    <p:extLst>
      <p:ext uri="{BB962C8B-B14F-4D97-AF65-F5344CB8AC3E}">
        <p14:creationId xmlns:p14="http://schemas.microsoft.com/office/powerpoint/2010/main" val="1761490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we conclude the </a:t>
            </a:r>
            <a:r>
              <a:rPr lang="en-US" b="1" dirty="0"/>
              <a:t>Routing and Processing</a:t>
            </a:r>
            <a:r>
              <a:rPr lang="en-US" b="0" dirty="0"/>
              <a:t> module, let’s take a moment to reflect on what we have learned and preview what is coming next.</a:t>
            </a:r>
          </a:p>
          <a:p>
            <a:endParaRPr lang="en-US" b="0" dirty="0"/>
          </a:p>
          <a:p>
            <a:r>
              <a:rPr lang="en-US" b="1" dirty="0"/>
              <a:t>Messaging Routing</a:t>
            </a:r>
            <a:r>
              <a:rPr lang="en-US" b="0" dirty="0"/>
              <a:t>: Understating how to direct message to appropriate endpoints.</a:t>
            </a:r>
          </a:p>
          <a:p>
            <a:endParaRPr lang="en-US" b="0" dirty="0"/>
          </a:p>
          <a:p>
            <a:r>
              <a:rPr lang="en-US" b="1" dirty="0"/>
              <a:t>Dead Letter Queue</a:t>
            </a:r>
            <a:r>
              <a:rPr lang="en-US" b="0" dirty="0"/>
              <a:t>: Strategies for handling underivable messages.</a:t>
            </a:r>
          </a:p>
          <a:p>
            <a:endParaRPr lang="en-US" b="0" dirty="0"/>
          </a:p>
          <a:p>
            <a:r>
              <a:rPr lang="en-US" b="1" dirty="0"/>
              <a:t>Message Filtering</a:t>
            </a:r>
            <a:r>
              <a:rPr lang="en-US" b="0" dirty="0"/>
              <a:t>: Techniques to process only the messages that matter.</a:t>
            </a:r>
          </a:p>
          <a:p>
            <a:endParaRPr lang="en-US" b="0" dirty="0"/>
          </a:p>
          <a:p>
            <a:r>
              <a:rPr lang="en-US" b="1" dirty="0"/>
              <a:t>Aggregator Pattern</a:t>
            </a:r>
            <a:r>
              <a:rPr lang="en-US" b="0" dirty="0"/>
              <a:t>: Combining multiple related messages into a single message.</a:t>
            </a:r>
          </a:p>
          <a:p>
            <a:endParaRPr lang="en-US" b="0" dirty="0"/>
          </a:p>
          <a:p>
            <a:r>
              <a:rPr lang="en-US" b="1" dirty="0"/>
              <a:t>Scatter-Gather</a:t>
            </a:r>
            <a:r>
              <a:rPr lang="en-US" b="0" dirty="0"/>
              <a:t>: Splitting messages into sub-messages and reassembling the responses.</a:t>
            </a:r>
          </a:p>
          <a:p>
            <a:endParaRPr lang="en-US" b="0" dirty="0"/>
          </a:p>
          <a:p>
            <a:r>
              <a:rPr lang="en-US" b="0" dirty="0"/>
              <a:t>These patterns have equipped you with the essential tools to enhance the efficiency and reliability of your messaging solutions.</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72</a:t>
            </a:fld>
            <a:endParaRPr lang="en-US"/>
          </a:p>
        </p:txBody>
      </p:sp>
    </p:spTree>
    <p:extLst>
      <p:ext uri="{BB962C8B-B14F-4D97-AF65-F5344CB8AC3E}">
        <p14:creationId xmlns:p14="http://schemas.microsoft.com/office/powerpoint/2010/main" val="1444879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module, we will look into more sophisticated techniques to ensure robust messaging. Here is what to look forward to:</a:t>
            </a:r>
          </a:p>
          <a:p>
            <a:endParaRPr lang="en-US" b="1" dirty="0"/>
          </a:p>
          <a:p>
            <a:pPr marL="171450" indent="-171450">
              <a:buFont typeface="Arial" panose="020B0604020202020204" pitchFamily="34" charset="0"/>
              <a:buChar char="•"/>
            </a:pPr>
            <a:r>
              <a:rPr lang="en-US" b="1" dirty="0"/>
              <a:t>Idempotent Receiver</a:t>
            </a:r>
            <a:r>
              <a:rPr lang="en-US" b="0" dirty="0"/>
              <a:t>: Ensuring messages are processed safely multiple times.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Message Scheduling</a:t>
            </a:r>
            <a:r>
              <a:rPr lang="en-US" b="0" dirty="0"/>
              <a:t>: Delaying message processing until the right moment.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Transactional Queues</a:t>
            </a:r>
            <a:r>
              <a:rPr lang="en-US" b="0" dirty="0"/>
              <a:t>: Guaranteeing message integrity within transactions.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Claim Check</a:t>
            </a:r>
            <a:r>
              <a:rPr lang="en-US" b="0" dirty="0"/>
              <a:t>: Offloading large messages from the queue efficiently.</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These advanced techniques will further strengthen your ability to design and implement scalable messaging solutions. Stay tuned as we continue our journey into the world of messaging patterns!</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74</a:t>
            </a:fld>
            <a:endParaRPr lang="en-US"/>
          </a:p>
        </p:txBody>
      </p:sp>
    </p:spTree>
    <p:extLst>
      <p:ext uri="{BB962C8B-B14F-4D97-AF65-F5344CB8AC3E}">
        <p14:creationId xmlns:p14="http://schemas.microsoft.com/office/powerpoint/2010/main" val="245982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a:t>Flexibility</a:t>
            </a:r>
            <a:r>
              <a:rPr lang="en-US" b="0" u="none"/>
              <a:t>: Enables dynamic routing of messages based on various criteria.</a:t>
            </a:r>
          </a:p>
          <a:p>
            <a:endParaRPr lang="en-US" b="0" u="none"/>
          </a:p>
          <a:p>
            <a:r>
              <a:rPr lang="en-US" b="1" u="none"/>
              <a:t>Scalability</a:t>
            </a:r>
            <a:r>
              <a:rPr lang="en-US" b="0" u="none"/>
              <a:t>: Supports efficient distribution of messages to balance the load across multiple consumers or services.</a:t>
            </a:r>
          </a:p>
          <a:p>
            <a:endParaRPr lang="en-US" b="0" u="none"/>
          </a:p>
          <a:p>
            <a:r>
              <a:rPr lang="en-US" b="1" u="none"/>
              <a:t>Improved Organization</a:t>
            </a:r>
            <a:r>
              <a:rPr lang="en-US" b="0" u="none"/>
              <a:t>: Helps in managing and organizing message flows within complex systems.</a:t>
            </a:r>
            <a:endParaRPr lang="en-US" b="1" u="none" dirty="0"/>
          </a:p>
        </p:txBody>
      </p:sp>
      <p:sp>
        <p:nvSpPr>
          <p:cNvPr id="4" name="Slide Number Placeholder 3"/>
          <p:cNvSpPr>
            <a:spLocks noGrp="1"/>
          </p:cNvSpPr>
          <p:nvPr>
            <p:ph type="sldNum" sz="quarter" idx="5"/>
          </p:nvPr>
        </p:nvSpPr>
        <p:spPr/>
        <p:txBody>
          <a:bodyPr/>
          <a:lstStyle/>
          <a:p>
            <a:fld id="{F5000ACD-0348-4F47-9C35-586193A86BF3}" type="slidenum">
              <a:rPr lang="en-US" smtClean="0"/>
              <a:t>6</a:t>
            </a:fld>
            <a:endParaRPr lang="en-US"/>
          </a:p>
        </p:txBody>
      </p:sp>
    </p:spTree>
    <p:extLst>
      <p:ext uri="{BB962C8B-B14F-4D97-AF65-F5344CB8AC3E}">
        <p14:creationId xmlns:p14="http://schemas.microsoft.com/office/powerpoint/2010/main" val="3989978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B5D7A-F7E6-B545-0C35-C0DDB38B2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056B-5A41-24D4-BF72-9178B8986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EF2EE9-4C13-30A7-7AB2-2E71D725DCD6}"/>
              </a:ext>
            </a:extLst>
          </p:cNvPr>
          <p:cNvSpPr>
            <a:spLocks noGrp="1"/>
          </p:cNvSpPr>
          <p:nvPr>
            <p:ph type="body" idx="1"/>
          </p:nvPr>
        </p:nvSpPr>
        <p:spPr/>
        <p:txBody>
          <a:bodyPr/>
          <a:lstStyle/>
          <a:p>
            <a:r>
              <a:rPr lang="en-US" b="1" u="sng" dirty="0"/>
              <a:t>Increased Complexity</a:t>
            </a:r>
            <a:endParaRPr lang="en-US" b="0" u="none" dirty="0"/>
          </a:p>
          <a:p>
            <a:pPr marL="171450" indent="-171450">
              <a:buFontTx/>
              <a:buChar char="-"/>
            </a:pPr>
            <a:r>
              <a:rPr lang="en-US" b="1" u="none" dirty="0"/>
              <a:t>Rule Management</a:t>
            </a:r>
            <a:r>
              <a:rPr lang="en-US" b="0" u="none" dirty="0"/>
              <a:t>: Defining and managing routing rules can become complex, especially in dynamic environments where requirements frequently change. This complexity grows as the number of routing criteria and endpoints increases.</a:t>
            </a:r>
          </a:p>
          <a:p>
            <a:pPr marL="171450" indent="-171450">
              <a:buFontTx/>
              <a:buChar char="-"/>
            </a:pPr>
            <a:r>
              <a:rPr lang="en-US" b="1" u="none" dirty="0"/>
              <a:t>Configuration Overhead</a:t>
            </a:r>
            <a:r>
              <a:rPr lang="en-US" b="0" u="none" dirty="0"/>
              <a:t>: Ensuring that all routing configurations are accurate and up-to-date requires significant effort and careful management. Misconfigurations can lead to incorrect routing, causing processing delays or errors.</a:t>
            </a:r>
            <a:endParaRPr lang="en-US" b="1" u="none" dirty="0"/>
          </a:p>
          <a:p>
            <a:pPr marL="171450" indent="-171450">
              <a:buFontTx/>
              <a:buChar char="-"/>
            </a:pPr>
            <a:endParaRPr lang="en-US" b="0" u="none" dirty="0"/>
          </a:p>
          <a:p>
            <a:pPr marL="0" indent="0">
              <a:buFontTx/>
              <a:buNone/>
            </a:pPr>
            <a:r>
              <a:rPr lang="en-US" b="1" u="sng" dirty="0"/>
              <a:t>Performance Overhead</a:t>
            </a:r>
            <a:endParaRPr lang="en-US" b="0" u="none" dirty="0"/>
          </a:p>
          <a:p>
            <a:pPr marL="171450" indent="-171450">
              <a:buFontTx/>
              <a:buChar char="-"/>
            </a:pPr>
            <a:r>
              <a:rPr lang="en-US" b="1" u="none" dirty="0"/>
              <a:t>Latency</a:t>
            </a:r>
            <a:r>
              <a:rPr lang="en-US" b="0" u="none" dirty="0"/>
              <a:t>: Each routing decision adds processing time, which can introduce latency, particularly in high-throughput systems where quick message delivery is crucial.</a:t>
            </a:r>
          </a:p>
          <a:p>
            <a:pPr marL="171450" indent="-171450">
              <a:buFontTx/>
              <a:buChar char="-"/>
            </a:pPr>
            <a:r>
              <a:rPr lang="en-US" b="1" u="none" dirty="0"/>
              <a:t>Resource Consumption</a:t>
            </a:r>
            <a:r>
              <a:rPr lang="en-US" b="0" u="none" dirty="0"/>
              <a:t>: The message router itself cane become a bottleneck if it is not adequately scaled or optimized, consuming considerable computational and network resources to process and route messages efficiently.</a:t>
            </a:r>
            <a:endParaRPr lang="en-US" b="1" u="none" dirty="0"/>
          </a:p>
          <a:p>
            <a:pPr marL="171450" indent="-171450">
              <a:buFontTx/>
              <a:buChar char="-"/>
            </a:pPr>
            <a:endParaRPr lang="en-US" b="0" u="none" dirty="0"/>
          </a:p>
          <a:p>
            <a:pPr marL="0" indent="0">
              <a:buFontTx/>
              <a:buNone/>
            </a:pPr>
            <a:r>
              <a:rPr lang="en-US" b="1" u="sng" dirty="0"/>
              <a:t>Scalability Challenges</a:t>
            </a:r>
            <a:endParaRPr lang="en-US" b="0" u="none" dirty="0"/>
          </a:p>
          <a:p>
            <a:pPr marL="171450" indent="-171450">
              <a:buFontTx/>
              <a:buChar char="-"/>
            </a:pPr>
            <a:r>
              <a:rPr lang="en-US" b="1" u="none" dirty="0"/>
              <a:t>Load Distribution</a:t>
            </a:r>
            <a:r>
              <a:rPr lang="en-US" b="0" u="none" dirty="0"/>
              <a:t>: While routing helps balance load, ensuring that the message router scales effectively to handle varying loads can be challenging. If not properly managed, the router can become a single point of failure or performance bottleneck.</a:t>
            </a:r>
          </a:p>
          <a:p>
            <a:pPr marL="171450" indent="-171450">
              <a:buFontTx/>
              <a:buChar char="-"/>
            </a:pPr>
            <a:r>
              <a:rPr lang="en-US" b="1" u="none" dirty="0"/>
              <a:t>Reliability</a:t>
            </a:r>
            <a:r>
              <a:rPr lang="en-US" b="0" u="none" dirty="0"/>
              <a:t>: Ensuring reliable message routing in a distributed system requires robust error handling and retry mechanisms. Any failure in the routing logic or in the router itself can disrupt the message flow, leading to potential data loss or processing delays.</a:t>
            </a:r>
            <a:endParaRPr lang="en-US" b="1" u="sng" dirty="0"/>
          </a:p>
        </p:txBody>
      </p:sp>
      <p:sp>
        <p:nvSpPr>
          <p:cNvPr id="4" name="Slide Number Placeholder 3">
            <a:extLst>
              <a:ext uri="{FF2B5EF4-FFF2-40B4-BE49-F238E27FC236}">
                <a16:creationId xmlns:a16="http://schemas.microsoft.com/office/drawing/2014/main" id="{91CBECDD-25DD-66C2-B08E-620CAADAE1AD}"/>
              </a:ext>
            </a:extLst>
          </p:cNvPr>
          <p:cNvSpPr>
            <a:spLocks noGrp="1"/>
          </p:cNvSpPr>
          <p:nvPr>
            <p:ph type="sldNum" sz="quarter" idx="5"/>
          </p:nvPr>
        </p:nvSpPr>
        <p:spPr/>
        <p:txBody>
          <a:bodyPr/>
          <a:lstStyle/>
          <a:p>
            <a:fld id="{F5000ACD-0348-4F47-9C35-586193A86BF3}" type="slidenum">
              <a:rPr lang="en-US" smtClean="0"/>
              <a:t>7</a:t>
            </a:fld>
            <a:endParaRPr lang="en-US"/>
          </a:p>
        </p:txBody>
      </p:sp>
    </p:spTree>
    <p:extLst>
      <p:ext uri="{BB962C8B-B14F-4D97-AF65-F5344CB8AC3E}">
        <p14:creationId xmlns:p14="http://schemas.microsoft.com/office/powerpoint/2010/main" val="71375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5CF97-B27D-4F19-22FE-00ADB108B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161F1-B2D1-F312-4DED-001934633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3F1A6-E3E6-FF27-5297-647872B6EA33}"/>
              </a:ext>
            </a:extLst>
          </p:cNvPr>
          <p:cNvSpPr>
            <a:spLocks noGrp="1"/>
          </p:cNvSpPr>
          <p:nvPr>
            <p:ph type="body" idx="1"/>
          </p:nvPr>
        </p:nvSpPr>
        <p:spPr/>
        <p:txBody>
          <a:bodyPr/>
          <a:lstStyle/>
          <a:p>
            <a:r>
              <a:rPr lang="en-US" b="1" u="sng" dirty="0"/>
              <a:t>Load Balancing</a:t>
            </a:r>
            <a:endParaRPr lang="en-US" b="0" u="none" dirty="0"/>
          </a:p>
          <a:p>
            <a:r>
              <a:rPr lang="en-US" b="0" u="none" dirty="0"/>
              <a:t>Distributing message to different servers or services based on load or capacity.</a:t>
            </a:r>
          </a:p>
          <a:p>
            <a:endParaRPr lang="en-US" b="0" u="none" dirty="0"/>
          </a:p>
          <a:p>
            <a:r>
              <a:rPr lang="en-US" b="1" u="sng" dirty="0"/>
              <a:t>Content-Based Routing</a:t>
            </a:r>
            <a:endParaRPr lang="en-US" b="0" u="none" dirty="0"/>
          </a:p>
          <a:p>
            <a:r>
              <a:rPr lang="en-US" b="0" u="none" dirty="0"/>
              <a:t>Directing messages to different endpoints based on the content of the message.</a:t>
            </a:r>
          </a:p>
          <a:p>
            <a:endParaRPr lang="en-US" b="0" u="none" dirty="0"/>
          </a:p>
          <a:p>
            <a:r>
              <a:rPr lang="en-US" b="1" u="sng" dirty="0"/>
              <a:t>Priority Routing</a:t>
            </a:r>
            <a:endParaRPr lang="en-US" b="1" u="none" dirty="0"/>
          </a:p>
          <a:p>
            <a:r>
              <a:rPr lang="en-US" b="0" u="none" dirty="0"/>
              <a:t>Routing messages based on their priority or urgency to ensure timely processing.</a:t>
            </a:r>
            <a:endParaRPr lang="en-US" b="0" u="sng" dirty="0"/>
          </a:p>
        </p:txBody>
      </p:sp>
      <p:sp>
        <p:nvSpPr>
          <p:cNvPr id="4" name="Slide Number Placeholder 3">
            <a:extLst>
              <a:ext uri="{FF2B5EF4-FFF2-40B4-BE49-F238E27FC236}">
                <a16:creationId xmlns:a16="http://schemas.microsoft.com/office/drawing/2014/main" id="{120C23AC-8EA3-1136-C25A-7D712BB97802}"/>
              </a:ext>
            </a:extLst>
          </p:cNvPr>
          <p:cNvSpPr>
            <a:spLocks noGrp="1"/>
          </p:cNvSpPr>
          <p:nvPr>
            <p:ph type="sldNum" sz="quarter" idx="5"/>
          </p:nvPr>
        </p:nvSpPr>
        <p:spPr/>
        <p:txBody>
          <a:bodyPr/>
          <a:lstStyle/>
          <a:p>
            <a:fld id="{F5000ACD-0348-4F47-9C35-586193A86BF3}" type="slidenum">
              <a:rPr lang="en-US" smtClean="0"/>
              <a:t>8</a:t>
            </a:fld>
            <a:endParaRPr lang="en-US"/>
          </a:p>
        </p:txBody>
      </p:sp>
    </p:spTree>
    <p:extLst>
      <p:ext uri="{BB962C8B-B14F-4D97-AF65-F5344CB8AC3E}">
        <p14:creationId xmlns:p14="http://schemas.microsoft.com/office/powerpoint/2010/main" val="599816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15</a:t>
            </a:fld>
            <a:endParaRPr lang="en-US"/>
          </a:p>
        </p:txBody>
      </p:sp>
    </p:spTree>
    <p:extLst>
      <p:ext uri="{BB962C8B-B14F-4D97-AF65-F5344CB8AC3E}">
        <p14:creationId xmlns:p14="http://schemas.microsoft.com/office/powerpoint/2010/main" val="1993240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54B4D-8159-C149-B83D-979E4AE59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C7EF9-320C-3BED-A38A-B268A7781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D382F1-9138-A1AA-4AE2-0178E9D4088F}"/>
              </a:ext>
            </a:extLst>
          </p:cNvPr>
          <p:cNvSpPr>
            <a:spLocks noGrp="1"/>
          </p:cNvSpPr>
          <p:nvPr>
            <p:ph type="body" idx="1"/>
          </p:nvPr>
        </p:nvSpPr>
        <p:spPr/>
        <p:txBody>
          <a:bodyPr/>
          <a:lstStyle/>
          <a:p>
            <a:r>
              <a:rPr lang="en-US" b="1" u="sng" dirty="0"/>
              <a:t>Definition</a:t>
            </a:r>
            <a:endParaRPr lang="en-US" b="0" u="none" dirty="0"/>
          </a:p>
          <a:p>
            <a:r>
              <a:rPr lang="en-US" b="0" u="none" dirty="0"/>
              <a:t>A Dead Letter Queue is a secondary queue used to hold messages that cannot be processed successfully. These messages are typically moved to the Dead Letter Queue after several failed processing attempts or when they exceed their time-to-live (TTL).</a:t>
            </a:r>
          </a:p>
          <a:p>
            <a:endParaRPr lang="en-US" b="0" u="none" dirty="0"/>
          </a:p>
          <a:p>
            <a:r>
              <a:rPr lang="en-US" b="1" u="sng" dirty="0"/>
              <a:t>Purpose</a:t>
            </a:r>
            <a:endParaRPr lang="en-US" b="0" u="none" dirty="0"/>
          </a:p>
          <a:p>
            <a:r>
              <a:rPr lang="en-US" b="0" u="none" dirty="0"/>
              <a:t>Dead Letter Queues help in isolating problematic messages, allowing for troubleshooting and analysis without affecting the normal message flow.</a:t>
            </a:r>
            <a:endParaRPr lang="en-US" b="1" u="sng" dirty="0"/>
          </a:p>
        </p:txBody>
      </p:sp>
      <p:sp>
        <p:nvSpPr>
          <p:cNvPr id="4" name="Slide Number Placeholder 3">
            <a:extLst>
              <a:ext uri="{FF2B5EF4-FFF2-40B4-BE49-F238E27FC236}">
                <a16:creationId xmlns:a16="http://schemas.microsoft.com/office/drawing/2014/main" id="{430A58DF-C684-107C-EB6B-B489FAF21E49}"/>
              </a:ext>
            </a:extLst>
          </p:cNvPr>
          <p:cNvSpPr>
            <a:spLocks noGrp="1"/>
          </p:cNvSpPr>
          <p:nvPr>
            <p:ph type="sldNum" sz="quarter" idx="5"/>
          </p:nvPr>
        </p:nvSpPr>
        <p:spPr/>
        <p:txBody>
          <a:bodyPr/>
          <a:lstStyle/>
          <a:p>
            <a:fld id="{F5000ACD-0348-4F47-9C35-586193A86BF3}" type="slidenum">
              <a:rPr lang="en-US" smtClean="0"/>
              <a:t>16</a:t>
            </a:fld>
            <a:endParaRPr lang="en-US"/>
          </a:p>
        </p:txBody>
      </p:sp>
    </p:spTree>
    <p:extLst>
      <p:ext uri="{BB962C8B-B14F-4D97-AF65-F5344CB8AC3E}">
        <p14:creationId xmlns:p14="http://schemas.microsoft.com/office/powerpoint/2010/main" val="269113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Queue</a:t>
            </a:r>
            <a:endParaRPr lang="en-US" b="0" u="none" dirty="0"/>
          </a:p>
          <a:p>
            <a:r>
              <a:rPr lang="en-US" b="0" u="none" dirty="0"/>
              <a:t>The main queue where message are initially sent and processed.</a:t>
            </a:r>
          </a:p>
          <a:p>
            <a:endParaRPr lang="en-US" b="0" u="none" dirty="0"/>
          </a:p>
          <a:p>
            <a:r>
              <a:rPr lang="en-US" b="1" u="sng" dirty="0"/>
              <a:t>Message Producer (Sender)</a:t>
            </a:r>
            <a:endParaRPr lang="en-US" b="0" u="sng" dirty="0"/>
          </a:p>
          <a:p>
            <a:r>
              <a:rPr lang="en-US" b="0" u="none" dirty="0"/>
              <a:t>The component or service that creates and sends message to the primary queue.</a:t>
            </a:r>
          </a:p>
          <a:p>
            <a:endParaRPr lang="en-US" b="0" u="none" dirty="0"/>
          </a:p>
          <a:p>
            <a:r>
              <a:rPr lang="en-US" b="1" u="sng" dirty="0"/>
              <a:t>Message Consumer (Receiver)</a:t>
            </a:r>
            <a:endParaRPr lang="en-US" b="0" u="none" dirty="0"/>
          </a:p>
          <a:p>
            <a:r>
              <a:rPr lang="en-US" b="0" u="none" dirty="0"/>
              <a:t>The component or service that processes messages from the primary queue and moves failed messages to the Dead Letter Queue</a:t>
            </a:r>
          </a:p>
          <a:p>
            <a:endParaRPr lang="en-US" b="0" u="none" dirty="0"/>
          </a:p>
          <a:p>
            <a:r>
              <a:rPr lang="en-US" b="1" u="sng" dirty="0"/>
              <a:t>Message Broker</a:t>
            </a:r>
            <a:endParaRPr lang="en-US" b="0" u="none" dirty="0"/>
          </a:p>
          <a:p>
            <a:r>
              <a:rPr lang="en-US" b="0" u="none" dirty="0"/>
              <a:t>An optional intermediary that manages the primary and dead letter queues, ensuring messages are properly routed.</a:t>
            </a:r>
            <a:endParaRPr lang="en-US" b="1" u="sng" dirty="0"/>
          </a:p>
          <a:p>
            <a:endParaRPr lang="en-US" b="0" u="none" dirty="0"/>
          </a:p>
          <a:p>
            <a:r>
              <a:rPr lang="en-US" b="1" u="sng" dirty="0"/>
              <a:t>Dead Letter Queue</a:t>
            </a:r>
            <a:endParaRPr lang="en-US" b="0" u="none" dirty="0"/>
          </a:p>
          <a:p>
            <a:r>
              <a:rPr lang="en-US" b="0" u="none" dirty="0"/>
              <a:t>The secondary queue where failed messages are moved after processing attempts fail.</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17</a:t>
            </a:fld>
            <a:endParaRPr lang="en-US"/>
          </a:p>
        </p:txBody>
      </p:sp>
    </p:spTree>
    <p:extLst>
      <p:ext uri="{BB962C8B-B14F-4D97-AF65-F5344CB8AC3E}">
        <p14:creationId xmlns:p14="http://schemas.microsoft.com/office/powerpoint/2010/main" val="3012534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7276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F8BB486-41EA-13B5-9AF0-42BBC8163251}"/>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1206D206-CC76-B356-133C-0A969DA0AE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F798492D-9410-E54A-28DD-30F3F008EA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9583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ection TItle">
            <a:extLst>
              <a:ext uri="{FF2B5EF4-FFF2-40B4-BE49-F238E27FC236}">
                <a16:creationId xmlns:a16="http://schemas.microsoft.com/office/drawing/2014/main" id="{C5D7F92D-F719-DFA6-480F-E13D689414BC}"/>
              </a:ext>
            </a:extLst>
          </p:cNvPr>
          <p:cNvSpPr>
            <a:spLocks noGrp="1"/>
          </p:cNvSpPr>
          <p:nvPr>
            <p:ph type="title" hasCustomPrompt="1"/>
          </p:nvPr>
        </p:nvSpPr>
        <p:spPr>
          <a:xfrm>
            <a:off x="546099" y="583163"/>
            <a:ext cx="11099800" cy="2845837"/>
          </a:xfrm>
        </p:spPr>
        <p:txBody>
          <a:bodyPr anchor="b"/>
          <a:lstStyle>
            <a:lvl1pPr algn="ctr">
              <a:defRPr sz="6000">
                <a:solidFill>
                  <a:schemeClr val="bg2"/>
                </a:solidFill>
              </a:defRPr>
            </a:lvl1pPr>
          </a:lstStyle>
          <a:p>
            <a:r>
              <a:rPr lang="en-US" dirty="0"/>
              <a:t>Click to edit Section title</a:t>
            </a:r>
          </a:p>
        </p:txBody>
      </p:sp>
      <p:sp>
        <p:nvSpPr>
          <p:cNvPr id="3" name="Presentation Title">
            <a:extLst>
              <a:ext uri="{FF2B5EF4-FFF2-40B4-BE49-F238E27FC236}">
                <a16:creationId xmlns:a16="http://schemas.microsoft.com/office/drawing/2014/main" id="{F8450C63-0FDF-68E3-C430-6BE7AA1CDE18}"/>
              </a:ext>
            </a:extLst>
          </p:cNvPr>
          <p:cNvSpPr txBox="1"/>
          <p:nvPr userDrawn="1"/>
        </p:nvSpPr>
        <p:spPr>
          <a:xfrm>
            <a:off x="3486150" y="6396335"/>
            <a:ext cx="5219699" cy="461665"/>
          </a:xfrm>
          <a:prstGeom prst="rect">
            <a:avLst/>
          </a:prstGeom>
          <a:noFill/>
        </p:spPr>
        <p:txBody>
          <a:bodyPr wrap="none" rtlCol="0">
            <a:spAutoFit/>
          </a:bodyPr>
          <a:lstStyle/>
          <a:p>
            <a:r>
              <a:rPr lang="en-US" sz="2400" dirty="0">
                <a:solidFill>
                  <a:schemeClr val="accent6"/>
                </a:solidFill>
              </a:rPr>
              <a:t>Unlock the Power of Messaging Patterns</a:t>
            </a:r>
          </a:p>
        </p:txBody>
      </p:sp>
      <p:sp>
        <p:nvSpPr>
          <p:cNvPr id="9" name="Subection Title">
            <a:extLst>
              <a:ext uri="{FF2B5EF4-FFF2-40B4-BE49-F238E27FC236}">
                <a16:creationId xmlns:a16="http://schemas.microsoft.com/office/drawing/2014/main" id="{A24D9923-57B7-3F72-BDE9-973B963E0642}"/>
              </a:ext>
            </a:extLst>
          </p:cNvPr>
          <p:cNvSpPr>
            <a:spLocks noGrp="1"/>
          </p:cNvSpPr>
          <p:nvPr>
            <p:ph type="body" sz="quarter" idx="10" hasCustomPrompt="1"/>
          </p:nvPr>
        </p:nvSpPr>
        <p:spPr>
          <a:xfrm>
            <a:off x="642257" y="4455467"/>
            <a:ext cx="11003642" cy="914400"/>
          </a:xfrm>
        </p:spPr>
        <p:txBody>
          <a:bodyPr>
            <a:noAutofit/>
          </a:bodyPr>
          <a:lstStyle>
            <a:lvl1pPr marL="0" indent="0" algn="ctr">
              <a:buNone/>
              <a:defRPr lang="en-US" sz="4000" kern="1200" dirty="0">
                <a:solidFill>
                  <a:schemeClr val="bg2"/>
                </a:solidFill>
                <a:latin typeface="+mj-lt"/>
                <a:ea typeface="+mj-ea"/>
                <a:cs typeface="+mj-cs"/>
              </a:defRPr>
            </a:lvl1pPr>
          </a:lstStyle>
          <a:p>
            <a:pPr lvl="0"/>
            <a:r>
              <a:rPr lang="en-US" dirty="0"/>
              <a:t>Click to edit subsection title</a:t>
            </a:r>
          </a:p>
        </p:txBody>
      </p:sp>
    </p:spTree>
    <p:extLst>
      <p:ext uri="{BB962C8B-B14F-4D97-AF65-F5344CB8AC3E}">
        <p14:creationId xmlns:p14="http://schemas.microsoft.com/office/powerpoint/2010/main" val="1933220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5E4057A-9753-03B7-9BF6-D812ABB82D5C}"/>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4" name="Secondary Content">
            <a:extLst>
              <a:ext uri="{FF2B5EF4-FFF2-40B4-BE49-F238E27FC236}">
                <a16:creationId xmlns:a16="http://schemas.microsoft.com/office/drawing/2014/main" id="{FDE02316-9F55-D549-0FD3-3FE4AE69933A}"/>
              </a:ext>
            </a:extLst>
          </p:cNvPr>
          <p:cNvSpPr>
            <a:spLocks noGrp="1"/>
          </p:cNvSpPr>
          <p:nvPr>
            <p:ph sz="half" idx="2"/>
          </p:nvPr>
        </p:nvSpPr>
        <p:spPr>
          <a:xfrm>
            <a:off x="6194778"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rimary Content">
            <a:extLst>
              <a:ext uri="{FF2B5EF4-FFF2-40B4-BE49-F238E27FC236}">
                <a16:creationId xmlns:a16="http://schemas.microsoft.com/office/drawing/2014/main" id="{32C729A9-72A4-DC89-E3AD-B75906BA7649}"/>
              </a:ext>
            </a:extLst>
          </p:cNvPr>
          <p:cNvSpPr>
            <a:spLocks noGrp="1"/>
          </p:cNvSpPr>
          <p:nvPr>
            <p:ph sz="half" idx="1"/>
          </p:nvPr>
        </p:nvSpPr>
        <p:spPr>
          <a:xfrm>
            <a:off x="548640"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a:extLst>
              <a:ext uri="{FF2B5EF4-FFF2-40B4-BE49-F238E27FC236}">
                <a16:creationId xmlns:a16="http://schemas.microsoft.com/office/drawing/2014/main" id="{026C142B-8301-F944-A303-6FF5113000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96564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Presenation Title Footer">
            <a:extLst>
              <a:ext uri="{FF2B5EF4-FFF2-40B4-BE49-F238E27FC236}">
                <a16:creationId xmlns:a16="http://schemas.microsoft.com/office/drawing/2014/main" id="{9EC920BD-70A9-B7EA-30FB-13D1FAF82F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6" name="Rigth Comparison">
            <a:extLst>
              <a:ext uri="{FF2B5EF4-FFF2-40B4-BE49-F238E27FC236}">
                <a16:creationId xmlns:a16="http://schemas.microsoft.com/office/drawing/2014/main" id="{787CCB16-0AAE-E45C-6993-A6FC55DBF3F3}"/>
              </a:ext>
            </a:extLst>
          </p:cNvPr>
          <p:cNvSpPr>
            <a:spLocks noGrp="1"/>
          </p:cNvSpPr>
          <p:nvPr>
            <p:ph sz="quarter" idx="4"/>
          </p:nvPr>
        </p:nvSpPr>
        <p:spPr>
          <a:xfrm>
            <a:off x="6373368" y="2441448"/>
            <a:ext cx="5276088"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Comparison Title">
            <a:extLst>
              <a:ext uri="{FF2B5EF4-FFF2-40B4-BE49-F238E27FC236}">
                <a16:creationId xmlns:a16="http://schemas.microsoft.com/office/drawing/2014/main" id="{0F73AC93-FC06-15C6-D0B8-36C019116720}"/>
              </a:ext>
            </a:extLst>
          </p:cNvPr>
          <p:cNvSpPr>
            <a:spLocks noGrp="1"/>
          </p:cNvSpPr>
          <p:nvPr>
            <p:ph type="body" sz="quarter" idx="3"/>
          </p:nvPr>
        </p:nvSpPr>
        <p:spPr>
          <a:xfrm>
            <a:off x="6369812"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Comparison Divider">
            <a:extLst>
              <a:ext uri="{FF2B5EF4-FFF2-40B4-BE49-F238E27FC236}">
                <a16:creationId xmlns:a16="http://schemas.microsoft.com/office/drawing/2014/main" id="{6061AE4D-4A1A-2767-57FB-93B7BCF30EEF}"/>
              </a:ext>
            </a:extLst>
          </p:cNvPr>
          <p:cNvCxnSpPr>
            <a:cxnSpLocks/>
          </p:cNvCxnSpPr>
          <p:nvPr userDrawn="1"/>
        </p:nvCxnSpPr>
        <p:spPr>
          <a:xfrm flipH="1">
            <a:off x="6099048" y="1645920"/>
            <a:ext cx="4644" cy="4663440"/>
          </a:xfrm>
          <a:prstGeom prst="line">
            <a:avLst/>
          </a:prstGeom>
          <a:ln w="15875">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Left Comparison">
            <a:extLst>
              <a:ext uri="{FF2B5EF4-FFF2-40B4-BE49-F238E27FC236}">
                <a16:creationId xmlns:a16="http://schemas.microsoft.com/office/drawing/2014/main" id="{D91756C4-37D6-0386-0375-9847BBAB699D}"/>
              </a:ext>
            </a:extLst>
          </p:cNvPr>
          <p:cNvSpPr>
            <a:spLocks noGrp="1"/>
          </p:cNvSpPr>
          <p:nvPr>
            <p:ph sz="half" idx="2"/>
          </p:nvPr>
        </p:nvSpPr>
        <p:spPr>
          <a:xfrm>
            <a:off x="548640" y="2441447"/>
            <a:ext cx="5276088"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Lett Comparison Title">
            <a:extLst>
              <a:ext uri="{FF2B5EF4-FFF2-40B4-BE49-F238E27FC236}">
                <a16:creationId xmlns:a16="http://schemas.microsoft.com/office/drawing/2014/main" id="{327D5202-CBB7-F61D-FC1B-581B290B6DD1}"/>
              </a:ext>
            </a:extLst>
          </p:cNvPr>
          <p:cNvSpPr>
            <a:spLocks noGrp="1"/>
          </p:cNvSpPr>
          <p:nvPr>
            <p:ph type="body" idx="1"/>
          </p:nvPr>
        </p:nvSpPr>
        <p:spPr>
          <a:xfrm>
            <a:off x="548640"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a:extLst>
              <a:ext uri="{FF2B5EF4-FFF2-40B4-BE49-F238E27FC236}">
                <a16:creationId xmlns:a16="http://schemas.microsoft.com/office/drawing/2014/main" id="{63BB01E2-8C0E-379A-B14D-0A9CBFA0D1BF}"/>
              </a:ext>
            </a:extLst>
          </p:cNvPr>
          <p:cNvSpPr>
            <a:spLocks noGrp="1"/>
          </p:cNvSpPr>
          <p:nvPr>
            <p:ph type="title"/>
          </p:nvPr>
        </p:nvSpPr>
        <p:spPr>
          <a:xfrm>
            <a:off x="550236" y="457200"/>
            <a:ext cx="11100816" cy="1097280"/>
          </a:xfrm>
        </p:spPr>
        <p:txBody>
          <a:bodyPr/>
          <a:lstStyle/>
          <a:p>
            <a:r>
              <a:rPr lang="en-US"/>
              <a:t>Click to edit Master title style</a:t>
            </a:r>
          </a:p>
        </p:txBody>
      </p:sp>
    </p:spTree>
    <p:extLst>
      <p:ext uri="{BB962C8B-B14F-4D97-AF65-F5344CB8AC3E}">
        <p14:creationId xmlns:p14="http://schemas.microsoft.com/office/powerpoint/2010/main" val="4666272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536266B-EC88-1F4B-858A-5E89E4A47DD2}"/>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2" name="Title">
            <a:extLst>
              <a:ext uri="{FF2B5EF4-FFF2-40B4-BE49-F238E27FC236}">
                <a16:creationId xmlns:a16="http://schemas.microsoft.com/office/drawing/2014/main" id="{831C5808-D707-8E1E-FCFD-39439C86BA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212499"/>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pos="345" userDrawn="1">
          <p15:clr>
            <a:srgbClr val="FBAE40"/>
          </p15:clr>
        </p15:guide>
        <p15:guide id="4" pos="822" userDrawn="1">
          <p15:clr>
            <a:srgbClr val="FBAE40"/>
          </p15:clr>
        </p15:guide>
        <p15:guide id="5" pos="937" userDrawn="1">
          <p15:clr>
            <a:srgbClr val="FBAE40"/>
          </p15:clr>
        </p15:guide>
        <p15:guide id="6" pos="1414" userDrawn="1">
          <p15:clr>
            <a:srgbClr val="FBAE40"/>
          </p15:clr>
        </p15:guide>
        <p15:guide id="7" pos="1529" userDrawn="1">
          <p15:clr>
            <a:srgbClr val="FBAE40"/>
          </p15:clr>
        </p15:guide>
        <p15:guide id="8" pos="2006" userDrawn="1">
          <p15:clr>
            <a:srgbClr val="FBAE40"/>
          </p15:clr>
        </p15:guide>
        <p15:guide id="9" pos="2121" userDrawn="1">
          <p15:clr>
            <a:srgbClr val="FBAE40"/>
          </p15:clr>
        </p15:guide>
        <p15:guide id="10" pos="2598" userDrawn="1">
          <p15:clr>
            <a:srgbClr val="FBAE40"/>
          </p15:clr>
        </p15:guide>
        <p15:guide id="11" pos="2713" userDrawn="1">
          <p15:clr>
            <a:srgbClr val="FBAE40"/>
          </p15:clr>
        </p15:guide>
        <p15:guide id="12" pos="3190" userDrawn="1">
          <p15:clr>
            <a:srgbClr val="FBAE40"/>
          </p15:clr>
        </p15:guide>
        <p15:guide id="13" pos="3305" userDrawn="1">
          <p15:clr>
            <a:srgbClr val="FBAE40"/>
          </p15:clr>
        </p15:guide>
        <p15:guide id="14" pos="3782" userDrawn="1">
          <p15:clr>
            <a:srgbClr val="FBAE40"/>
          </p15:clr>
        </p15:guide>
        <p15:guide id="15" pos="3897" userDrawn="1">
          <p15:clr>
            <a:srgbClr val="FBAE40"/>
          </p15:clr>
        </p15:guide>
        <p15:guide id="16" pos="4374" userDrawn="1">
          <p15:clr>
            <a:srgbClr val="FBAE40"/>
          </p15:clr>
        </p15:guide>
        <p15:guide id="17" pos="4489" userDrawn="1">
          <p15:clr>
            <a:srgbClr val="FBAE40"/>
          </p15:clr>
        </p15:guide>
        <p15:guide id="18" pos="4966" userDrawn="1">
          <p15:clr>
            <a:srgbClr val="FBAE40"/>
          </p15:clr>
        </p15:guide>
        <p15:guide id="19" pos="5081" userDrawn="1">
          <p15:clr>
            <a:srgbClr val="FBAE40"/>
          </p15:clr>
        </p15:guide>
        <p15:guide id="20" pos="5558" userDrawn="1">
          <p15:clr>
            <a:srgbClr val="FBAE40"/>
          </p15:clr>
        </p15:guide>
        <p15:guide id="21" pos="5673" userDrawn="1">
          <p15:clr>
            <a:srgbClr val="FBAE40"/>
          </p15:clr>
        </p15:guide>
        <p15:guide id="22" pos="6150" userDrawn="1">
          <p15:clr>
            <a:srgbClr val="FBAE40"/>
          </p15:clr>
        </p15:guide>
        <p15:guide id="23" pos="6265" userDrawn="1">
          <p15:clr>
            <a:srgbClr val="FBAE40"/>
          </p15:clr>
        </p15:guide>
        <p15:guide id="24" pos="6742" userDrawn="1">
          <p15:clr>
            <a:srgbClr val="FBAE40"/>
          </p15:clr>
        </p15:guide>
        <p15:guide id="25" pos="6857" userDrawn="1">
          <p15:clr>
            <a:srgbClr val="FBAE40"/>
          </p15:clr>
        </p15:guide>
        <p15:guide id="26" pos="7334" userDrawn="1">
          <p15:clr>
            <a:srgbClr val="FBAE40"/>
          </p15:clr>
        </p15:guide>
        <p15:guide id="27" orient="horz" userDrawn="1">
          <p15:clr>
            <a:srgbClr val="FBAE40"/>
          </p15:clr>
        </p15:guide>
        <p15:guide id="28" orient="horz" pos="4320" userDrawn="1">
          <p15:clr>
            <a:srgbClr val="FBAE40"/>
          </p15:clr>
        </p15:guide>
        <p15:guide id="29" orient="horz" pos="288" userDrawn="1">
          <p15:clr>
            <a:srgbClr val="FBAE40"/>
          </p15:clr>
        </p15:guide>
        <p15:guide id="30" orient="horz" pos="816" userDrawn="1">
          <p15:clr>
            <a:srgbClr val="FBAE40"/>
          </p15:clr>
        </p15:guide>
        <p15:guide id="31" orient="horz" pos="931" userDrawn="1">
          <p15:clr>
            <a:srgbClr val="FBAE40"/>
          </p15:clr>
        </p15:guide>
        <p15:guide id="32" orient="horz" pos="1459" userDrawn="1">
          <p15:clr>
            <a:srgbClr val="FBAE40"/>
          </p15:clr>
        </p15:guide>
        <p15:guide id="33" orient="horz" pos="1574" userDrawn="1">
          <p15:clr>
            <a:srgbClr val="FBAE40"/>
          </p15:clr>
        </p15:guide>
        <p15:guide id="34" orient="horz" pos="2102" userDrawn="1">
          <p15:clr>
            <a:srgbClr val="FBAE40"/>
          </p15:clr>
        </p15:guide>
        <p15:guide id="35" orient="horz" pos="2217" userDrawn="1">
          <p15:clr>
            <a:srgbClr val="FBAE40"/>
          </p15:clr>
        </p15:guide>
        <p15:guide id="36" orient="horz" pos="2745" userDrawn="1">
          <p15:clr>
            <a:srgbClr val="FBAE40"/>
          </p15:clr>
        </p15:guide>
        <p15:guide id="37" orient="horz" pos="2860" userDrawn="1">
          <p15:clr>
            <a:srgbClr val="FBAE40"/>
          </p15:clr>
        </p15:guide>
        <p15:guide id="38" orient="horz" pos="3388" userDrawn="1">
          <p15:clr>
            <a:srgbClr val="FBAE40"/>
          </p15:clr>
        </p15:guide>
        <p15:guide id="39" orient="horz" pos="3504" userDrawn="1">
          <p15:clr>
            <a:srgbClr val="FBAE40"/>
          </p15:clr>
        </p15:guide>
        <p15:guide id="40" orient="horz" pos="40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Presenation Title Footer">
            <a:extLst>
              <a:ext uri="{FF2B5EF4-FFF2-40B4-BE49-F238E27FC236}">
                <a16:creationId xmlns:a16="http://schemas.microsoft.com/office/drawing/2014/main" id="{5743D3FB-D8B4-73B9-0972-DBFB37F5D69B}"/>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Tree>
    <p:extLst>
      <p:ext uri="{BB962C8B-B14F-4D97-AF65-F5344CB8AC3E}">
        <p14:creationId xmlns:p14="http://schemas.microsoft.com/office/powerpoint/2010/main" val="40113782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27AF5A6-F851-FB63-1669-61D5739419EF}"/>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E6ED642B-92EB-1734-E5D9-077003B8A6E2}"/>
              </a:ext>
            </a:extLst>
          </p:cNvPr>
          <p:cNvSpPr>
            <a:spLocks noGrp="1"/>
          </p:cNvSpPr>
          <p:nvPr>
            <p:ph idx="1"/>
          </p:nvPr>
        </p:nvSpPr>
        <p:spPr>
          <a:xfrm>
            <a:off x="4306824" y="457200"/>
            <a:ext cx="7336536" cy="57607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a:extLst>
              <a:ext uri="{FF2B5EF4-FFF2-40B4-BE49-F238E27FC236}">
                <a16:creationId xmlns:a16="http://schemas.microsoft.com/office/drawing/2014/main" id="{7CA6B0FB-DB4A-6DCB-F760-974288FA2820}"/>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F0AA9804-C8FE-28D4-18D5-7F9DCA5851F4}"/>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574855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DF8F8D25-E665-0209-243E-C399F20D96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Picture Placeholder 2">
            <a:extLst>
              <a:ext uri="{FF2B5EF4-FFF2-40B4-BE49-F238E27FC236}">
                <a16:creationId xmlns:a16="http://schemas.microsoft.com/office/drawing/2014/main" id="{69667B8E-3FB1-AED5-8499-96A869DE570A}"/>
              </a:ext>
            </a:extLst>
          </p:cNvPr>
          <p:cNvSpPr>
            <a:spLocks noGrp="1"/>
          </p:cNvSpPr>
          <p:nvPr>
            <p:ph type="pic" idx="1"/>
          </p:nvPr>
        </p:nvSpPr>
        <p:spPr>
          <a:xfrm>
            <a:off x="4306824" y="457200"/>
            <a:ext cx="7333488" cy="57607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860A7C2-6F8A-E515-E20F-4EDB3F618E15}"/>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649B8AEF-8CB1-ED90-43F3-6A746020190B}"/>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8196140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7B727-76AE-E598-387E-27D5ED6BA62B}"/>
              </a:ext>
            </a:extLst>
          </p:cNvPr>
          <p:cNvSpPr>
            <a:spLocks noGrp="1"/>
          </p:cNvSpPr>
          <p:nvPr>
            <p:ph type="body" idx="1"/>
          </p:nvPr>
        </p:nvSpPr>
        <p:spPr>
          <a:xfrm>
            <a:off x="546100" y="1825625"/>
            <a:ext cx="11099800" cy="4389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5A65C17A-A8EA-6066-3EC9-89C46D9275D6}"/>
              </a:ext>
            </a:extLst>
          </p:cNvPr>
          <p:cNvSpPr>
            <a:spLocks noGrp="1"/>
          </p:cNvSpPr>
          <p:nvPr>
            <p:ph type="title"/>
          </p:nvPr>
        </p:nvSpPr>
        <p:spPr>
          <a:xfrm>
            <a:off x="546100" y="457200"/>
            <a:ext cx="11099800" cy="109728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591290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9.sv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A398-6BB4-E1B2-C725-B911387700B6}"/>
              </a:ext>
            </a:extLst>
          </p:cNvPr>
          <p:cNvSpPr>
            <a:spLocks noGrp="1"/>
          </p:cNvSpPr>
          <p:nvPr>
            <p:ph type="title"/>
          </p:nvPr>
        </p:nvSpPr>
        <p:spPr/>
        <p:txBody>
          <a:bodyPr/>
          <a:lstStyle/>
          <a:p>
            <a:r>
              <a:rPr lang="en-US" dirty="0"/>
              <a:t>Routing and Processing</a:t>
            </a:r>
          </a:p>
        </p:txBody>
      </p:sp>
    </p:spTree>
    <p:extLst>
      <p:ext uri="{BB962C8B-B14F-4D97-AF65-F5344CB8AC3E}">
        <p14:creationId xmlns:p14="http://schemas.microsoft.com/office/powerpoint/2010/main" val="2462097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 code&#10;&#10;AI-generated content may be incorrect.">
            <a:extLst>
              <a:ext uri="{FF2B5EF4-FFF2-40B4-BE49-F238E27FC236}">
                <a16:creationId xmlns:a16="http://schemas.microsoft.com/office/drawing/2014/main" id="{FB1F1FE3-EEB3-1AE0-84C4-494AA4C3219A}"/>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607512" y="494109"/>
            <a:ext cx="4853095" cy="5829573"/>
          </a:xfrm>
        </p:spPr>
      </p:pic>
      <p:sp>
        <p:nvSpPr>
          <p:cNvPr id="5" name="Title 3">
            <a:extLst>
              <a:ext uri="{FF2B5EF4-FFF2-40B4-BE49-F238E27FC236}">
                <a16:creationId xmlns:a16="http://schemas.microsoft.com/office/drawing/2014/main" id="{1B55BF89-394B-4426-B277-65980A3A844D}"/>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07862FA3-3B03-7EE5-9D5F-4C3CC9FF0D4D}"/>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559C2599-978A-3277-87CB-189D959D2A35}"/>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Queues</a:t>
            </a:r>
          </a:p>
        </p:txBody>
      </p:sp>
      <p:sp>
        <p:nvSpPr>
          <p:cNvPr id="8" name="Rectangle: Rounded Corners 7">
            <a:extLst>
              <a:ext uri="{FF2B5EF4-FFF2-40B4-BE49-F238E27FC236}">
                <a16:creationId xmlns:a16="http://schemas.microsoft.com/office/drawing/2014/main" id="{BA66A48F-490B-0FA6-1E37-94F1780134F8}"/>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953775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 shot of a computer program&#10;&#10;AI-generated content may be incorrect.">
            <a:extLst>
              <a:ext uri="{FF2B5EF4-FFF2-40B4-BE49-F238E27FC236}">
                <a16:creationId xmlns:a16="http://schemas.microsoft.com/office/drawing/2014/main" id="{3E40CD6C-82DB-7E36-7050-ADE5301228F0}"/>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697811" y="752855"/>
            <a:ext cx="4816368" cy="5603878"/>
          </a:xfrm>
        </p:spPr>
      </p:pic>
      <p:sp>
        <p:nvSpPr>
          <p:cNvPr id="5" name="Title 3">
            <a:extLst>
              <a:ext uri="{FF2B5EF4-FFF2-40B4-BE49-F238E27FC236}">
                <a16:creationId xmlns:a16="http://schemas.microsoft.com/office/drawing/2014/main" id="{9F54507F-C2BD-0E24-E476-68BA834DD12F}"/>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8B507513-31AD-B143-4A94-4E3B5E2CF7B9}"/>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B481DBFD-E925-72D6-1A79-CFE1088D8A2E}"/>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Queues</a:t>
            </a:r>
          </a:p>
        </p:txBody>
      </p:sp>
      <p:sp>
        <p:nvSpPr>
          <p:cNvPr id="8" name="Rectangle: Rounded Corners 7">
            <a:extLst>
              <a:ext uri="{FF2B5EF4-FFF2-40B4-BE49-F238E27FC236}">
                <a16:creationId xmlns:a16="http://schemas.microsoft.com/office/drawing/2014/main" id="{DD42581D-B53A-0D14-3040-D51FB7C86084}"/>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2FD05470-7830-5FA8-8150-EA4F331C0B61}"/>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333A7F51-E48A-C67A-8B56-1CCD04357B1D}"/>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4" name="Picture 13" descr="A computer screen shot of a program&#10;&#10;AI-generated content may be incorrect.">
            <a:extLst>
              <a:ext uri="{FF2B5EF4-FFF2-40B4-BE49-F238E27FC236}">
                <a16:creationId xmlns:a16="http://schemas.microsoft.com/office/drawing/2014/main" id="{40F4989F-0F87-7ABF-DEEF-A7FC56850A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88490" y="1429576"/>
            <a:ext cx="6971813" cy="3998848"/>
          </a:xfrm>
          <a:prstGeom prst="rect">
            <a:avLst/>
          </a:prstGeom>
        </p:spPr>
      </p:pic>
    </p:spTree>
    <p:extLst>
      <p:ext uri="{BB962C8B-B14F-4D97-AF65-F5344CB8AC3E}">
        <p14:creationId xmlns:p14="http://schemas.microsoft.com/office/powerpoint/2010/main" val="103575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2"/>
                                        </p:tgtEl>
                                        <p:attrNameLst>
                                          <p:attrName>style.opacity</p:attrName>
                                        </p:attrNameLst>
                                      </p:cBhvr>
                                      <p:to>
                                        <p:strVal val="0.25"/>
                                      </p:to>
                                    </p:set>
                                    <p:animEffect filter="image" prLst="opacity: 0.25">
                                      <p:cBhvr rctx="IE">
                                        <p:cTn id="7" dur="indefinite"/>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screenshot of a computer program&#10;&#10;AI-generated content may be incorrect.">
            <a:extLst>
              <a:ext uri="{FF2B5EF4-FFF2-40B4-BE49-F238E27FC236}">
                <a16:creationId xmlns:a16="http://schemas.microsoft.com/office/drawing/2014/main" id="{86AF5B64-3DA5-D9BD-378B-95773E58A65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68331" y="831893"/>
            <a:ext cx="5235347" cy="5513823"/>
          </a:xfrm>
        </p:spPr>
      </p:pic>
      <p:sp>
        <p:nvSpPr>
          <p:cNvPr id="5" name="Title 3">
            <a:extLst>
              <a:ext uri="{FF2B5EF4-FFF2-40B4-BE49-F238E27FC236}">
                <a16:creationId xmlns:a16="http://schemas.microsoft.com/office/drawing/2014/main" id="{FE008181-BCDB-06F0-3756-4B05B6F73D8A}"/>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17209E02-0CF1-111C-7ED1-36DD5BE76F74}"/>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87C65A27-9F93-CDC8-5574-A39A4FCB2A7B}"/>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Queues</a:t>
            </a:r>
          </a:p>
        </p:txBody>
      </p:sp>
      <p:sp>
        <p:nvSpPr>
          <p:cNvPr id="8" name="Rectangle: Rounded Corners 7">
            <a:extLst>
              <a:ext uri="{FF2B5EF4-FFF2-40B4-BE49-F238E27FC236}">
                <a16:creationId xmlns:a16="http://schemas.microsoft.com/office/drawing/2014/main" id="{7E4A9497-E7ED-FD02-4C67-B51BCE497047}"/>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48639A91-5DD5-2D54-684A-58EE59C3FE94}"/>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ACCD1134-0FD7-FBC2-AFC7-AC0CC593AFA2}"/>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184D1297-5361-1D33-BC49-3B7053451AF2}"/>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Consumer</a:t>
            </a:r>
          </a:p>
        </p:txBody>
      </p:sp>
      <p:sp>
        <p:nvSpPr>
          <p:cNvPr id="12" name="Rectangle: Rounded Corners 11">
            <a:extLst>
              <a:ext uri="{FF2B5EF4-FFF2-40B4-BE49-F238E27FC236}">
                <a16:creationId xmlns:a16="http://schemas.microsoft.com/office/drawing/2014/main" id="{6A99FB37-5C36-5071-0AF8-E6BE702C8711}"/>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182167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screenshot of a computer&#10;&#10;AI-generated content may be incorrect.">
            <a:extLst>
              <a:ext uri="{FF2B5EF4-FFF2-40B4-BE49-F238E27FC236}">
                <a16:creationId xmlns:a16="http://schemas.microsoft.com/office/drawing/2014/main" id="{C45910B2-F69F-DBB7-6342-A5701ED74B05}"/>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49583" y="1780965"/>
            <a:ext cx="3734321" cy="2905530"/>
          </a:xfrm>
        </p:spPr>
      </p:pic>
      <p:sp>
        <p:nvSpPr>
          <p:cNvPr id="5" name="Title 3">
            <a:extLst>
              <a:ext uri="{FF2B5EF4-FFF2-40B4-BE49-F238E27FC236}">
                <a16:creationId xmlns:a16="http://schemas.microsoft.com/office/drawing/2014/main" id="{D85092AE-066F-7148-84D3-AB11C61304D2}"/>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C5123247-95A6-A05F-1836-33F3D2FB4234}"/>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9AC6D99D-D091-323A-EB13-6BFAE53CE455}"/>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Queues</a:t>
            </a:r>
          </a:p>
        </p:txBody>
      </p:sp>
      <p:sp>
        <p:nvSpPr>
          <p:cNvPr id="8" name="Rectangle: Rounded Corners 7">
            <a:extLst>
              <a:ext uri="{FF2B5EF4-FFF2-40B4-BE49-F238E27FC236}">
                <a16:creationId xmlns:a16="http://schemas.microsoft.com/office/drawing/2014/main" id="{D36DB248-8BE7-8D1A-B430-675406B66099}"/>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BBC795CA-DE2E-B430-4049-A55969B7A5B0}"/>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46F71593-2B18-4D28-D103-23C9E1AC5593}"/>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19B9F414-CD60-F627-74B5-439756E67C3B}"/>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Consumer</a:t>
            </a:r>
          </a:p>
        </p:txBody>
      </p:sp>
      <p:sp>
        <p:nvSpPr>
          <p:cNvPr id="12" name="Rectangle: Rounded Corners 11">
            <a:extLst>
              <a:ext uri="{FF2B5EF4-FFF2-40B4-BE49-F238E27FC236}">
                <a16:creationId xmlns:a16="http://schemas.microsoft.com/office/drawing/2014/main" id="{45111F8F-1AB5-EA3C-8B02-71D563A1664E}"/>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7A3CBAA7-447D-34ED-F4C4-1AD9020E5F10}"/>
              </a:ext>
            </a:extLst>
          </p:cNvPr>
          <p:cNvSpPr/>
          <p:nvPr/>
        </p:nvSpPr>
        <p:spPr>
          <a:xfrm>
            <a:off x="548253"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pic>
        <p:nvPicPr>
          <p:cNvPr id="19" name="Picture 18" descr="A screenshot of a computer&#10;&#10;AI-generated content may be incorrect.">
            <a:extLst>
              <a:ext uri="{FF2B5EF4-FFF2-40B4-BE49-F238E27FC236}">
                <a16:creationId xmlns:a16="http://schemas.microsoft.com/office/drawing/2014/main" id="{5669462A-E2D0-AF58-00CA-3ACF302BAB2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09552" y="1736895"/>
            <a:ext cx="3791479" cy="2905530"/>
          </a:xfrm>
          <a:prstGeom prst="rect">
            <a:avLst/>
          </a:prstGeom>
        </p:spPr>
      </p:pic>
      <p:pic>
        <p:nvPicPr>
          <p:cNvPr id="21" name="Picture 20" descr="A screenshot of a computer program&#10;&#10;AI-generated content may be incorrect.">
            <a:extLst>
              <a:ext uri="{FF2B5EF4-FFF2-40B4-BE49-F238E27FC236}">
                <a16:creationId xmlns:a16="http://schemas.microsoft.com/office/drawing/2014/main" id="{FAD2488E-2CFA-8543-7BE0-8060BEC542C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54346" y="1785728"/>
            <a:ext cx="3724795" cy="2896004"/>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B131EC77-62AD-C647-E8EF-764A7C713B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14314" y="1741658"/>
            <a:ext cx="3781953" cy="2896004"/>
          </a:xfrm>
          <a:prstGeom prst="rect">
            <a:avLst/>
          </a:prstGeom>
        </p:spPr>
      </p:pic>
      <p:pic>
        <p:nvPicPr>
          <p:cNvPr id="25" name="Picture 24" descr="A screenshot of a computer&#10;&#10;AI-generated content may be incorrect.">
            <a:extLst>
              <a:ext uri="{FF2B5EF4-FFF2-40B4-BE49-F238E27FC236}">
                <a16:creationId xmlns:a16="http://schemas.microsoft.com/office/drawing/2014/main" id="{CBBB5225-F299-E35A-809B-707AB903A91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42894" y="1760710"/>
            <a:ext cx="3724795" cy="2857899"/>
          </a:xfrm>
          <a:prstGeom prst="rect">
            <a:avLst/>
          </a:prstGeom>
        </p:spPr>
      </p:pic>
      <p:sp>
        <p:nvSpPr>
          <p:cNvPr id="26" name="TextBox 25">
            <a:extLst>
              <a:ext uri="{FF2B5EF4-FFF2-40B4-BE49-F238E27FC236}">
                <a16:creationId xmlns:a16="http://schemas.microsoft.com/office/drawing/2014/main" id="{B525BFE9-BF5D-DEBF-1556-A6C53C19D479}"/>
              </a:ext>
            </a:extLst>
          </p:cNvPr>
          <p:cNvSpPr txBox="1"/>
          <p:nvPr/>
        </p:nvSpPr>
        <p:spPr>
          <a:xfrm>
            <a:off x="5352660" y="1047765"/>
            <a:ext cx="1728165" cy="584775"/>
          </a:xfrm>
          <a:prstGeom prst="rect">
            <a:avLst/>
          </a:prstGeom>
          <a:noFill/>
        </p:spPr>
        <p:txBody>
          <a:bodyPr wrap="none" rtlCol="0">
            <a:spAutoFit/>
          </a:bodyPr>
          <a:lstStyle/>
          <a:p>
            <a:r>
              <a:rPr lang="en-US" sz="3200" b="1" dirty="0">
                <a:solidFill>
                  <a:schemeClr val="accent6"/>
                </a:solidFill>
              </a:rPr>
              <a:t>Producer</a:t>
            </a:r>
          </a:p>
        </p:txBody>
      </p:sp>
      <p:sp>
        <p:nvSpPr>
          <p:cNvPr id="27" name="TextBox 26">
            <a:extLst>
              <a:ext uri="{FF2B5EF4-FFF2-40B4-BE49-F238E27FC236}">
                <a16:creationId xmlns:a16="http://schemas.microsoft.com/office/drawing/2014/main" id="{77D1D2C8-4B2C-7C96-1ADD-0CB0F5DFA001}"/>
              </a:ext>
            </a:extLst>
          </p:cNvPr>
          <p:cNvSpPr txBox="1"/>
          <p:nvPr/>
        </p:nvSpPr>
        <p:spPr>
          <a:xfrm>
            <a:off x="9248939" y="1047765"/>
            <a:ext cx="1912703" cy="584775"/>
          </a:xfrm>
          <a:prstGeom prst="rect">
            <a:avLst/>
          </a:prstGeom>
          <a:noFill/>
        </p:spPr>
        <p:txBody>
          <a:bodyPr wrap="none" rtlCol="0">
            <a:spAutoFit/>
          </a:bodyPr>
          <a:lstStyle/>
          <a:p>
            <a:r>
              <a:rPr lang="en-US" sz="3200" b="1" dirty="0">
                <a:solidFill>
                  <a:schemeClr val="accent6"/>
                </a:solidFill>
              </a:rPr>
              <a:t>Consumer</a:t>
            </a:r>
          </a:p>
        </p:txBody>
      </p:sp>
      <p:sp>
        <p:nvSpPr>
          <p:cNvPr id="2" name="Rectangle: Rounded Corners 1">
            <a:extLst>
              <a:ext uri="{FF2B5EF4-FFF2-40B4-BE49-F238E27FC236}">
                <a16:creationId xmlns:a16="http://schemas.microsoft.com/office/drawing/2014/main" id="{B1799BA5-5EC7-6CB5-1EEE-6633F81A1C07}"/>
              </a:ext>
            </a:extLst>
          </p:cNvPr>
          <p:cNvSpPr/>
          <p:nvPr/>
        </p:nvSpPr>
        <p:spPr>
          <a:xfrm>
            <a:off x="548254"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67551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3F5F9C-7D46-BEFD-A5AE-4426AD4F131E}"/>
              </a:ext>
            </a:extLst>
          </p:cNvPr>
          <p:cNvSpPr>
            <a:spLocks noGrp="1"/>
          </p:cNvSpPr>
          <p:nvPr>
            <p:ph idx="1"/>
          </p:nvPr>
        </p:nvSpPr>
        <p:spPr/>
        <p:txBody>
          <a:bodyPr/>
          <a:lstStyle/>
          <a:p>
            <a:r>
              <a:rPr lang="en-US" dirty="0"/>
              <a:t>Supports flexible and dynamic routing of messages</a:t>
            </a:r>
          </a:p>
          <a:p>
            <a:r>
              <a:rPr lang="en-US" dirty="0"/>
              <a:t>Enhances system scalability and load balancing</a:t>
            </a:r>
          </a:p>
          <a:p>
            <a:r>
              <a:rPr lang="en-US" dirty="0"/>
              <a:t>Facilitates efficient organization and management of message flows</a:t>
            </a:r>
          </a:p>
        </p:txBody>
      </p:sp>
      <p:sp>
        <p:nvSpPr>
          <p:cNvPr id="3" name="Title 2">
            <a:extLst>
              <a:ext uri="{FF2B5EF4-FFF2-40B4-BE49-F238E27FC236}">
                <a16:creationId xmlns:a16="http://schemas.microsoft.com/office/drawing/2014/main" id="{E2279F96-3A7F-0A4A-227B-4BC6F57F6396}"/>
              </a:ext>
            </a:extLst>
          </p:cNvPr>
          <p:cNvSpPr>
            <a:spLocks noGrp="1"/>
          </p:cNvSpPr>
          <p:nvPr>
            <p:ph type="title"/>
          </p:nvPr>
        </p:nvSpPr>
        <p:spPr/>
        <p:txBody>
          <a:bodyPr/>
          <a:lstStyle/>
          <a:p>
            <a:r>
              <a:rPr lang="en-US" dirty="0"/>
              <a:t>Key Points to Remember</a:t>
            </a:r>
          </a:p>
        </p:txBody>
      </p:sp>
    </p:spTree>
    <p:extLst>
      <p:ext uri="{BB962C8B-B14F-4D97-AF65-F5344CB8AC3E}">
        <p14:creationId xmlns:p14="http://schemas.microsoft.com/office/powerpoint/2010/main" val="74730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FE85-93A4-1AC0-B4EC-B0DD3193C575}"/>
              </a:ext>
            </a:extLst>
          </p:cNvPr>
          <p:cNvSpPr>
            <a:spLocks noGrp="1"/>
          </p:cNvSpPr>
          <p:nvPr>
            <p:ph type="title"/>
          </p:nvPr>
        </p:nvSpPr>
        <p:spPr/>
        <p:txBody>
          <a:bodyPr/>
          <a:lstStyle/>
          <a:p>
            <a:r>
              <a:rPr lang="en-US" dirty="0"/>
              <a:t>Routing and Processing</a:t>
            </a:r>
          </a:p>
        </p:txBody>
      </p:sp>
      <p:sp>
        <p:nvSpPr>
          <p:cNvPr id="3" name="Text Placeholder 2">
            <a:extLst>
              <a:ext uri="{FF2B5EF4-FFF2-40B4-BE49-F238E27FC236}">
                <a16:creationId xmlns:a16="http://schemas.microsoft.com/office/drawing/2014/main" id="{1880690A-6AC8-1FA4-7B8A-D9A3F5825476}"/>
              </a:ext>
            </a:extLst>
          </p:cNvPr>
          <p:cNvSpPr>
            <a:spLocks noGrp="1"/>
          </p:cNvSpPr>
          <p:nvPr>
            <p:ph type="body" sz="quarter" idx="10"/>
          </p:nvPr>
        </p:nvSpPr>
        <p:spPr/>
        <p:txBody>
          <a:bodyPr/>
          <a:lstStyle/>
          <a:p>
            <a:r>
              <a:rPr lang="en-US" dirty="0"/>
              <a:t>Pattern 2: Dead Letter Queues</a:t>
            </a:r>
          </a:p>
        </p:txBody>
      </p:sp>
    </p:spTree>
    <p:extLst>
      <p:ext uri="{BB962C8B-B14F-4D97-AF65-F5344CB8AC3E}">
        <p14:creationId xmlns:p14="http://schemas.microsoft.com/office/powerpoint/2010/main" val="3084893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E92B1-ED7C-4159-4E71-2A5796C9C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04F9D-810A-BBBB-2A7E-24CC85703473}"/>
              </a:ext>
            </a:extLst>
          </p:cNvPr>
          <p:cNvSpPr>
            <a:spLocks noGrp="1"/>
          </p:cNvSpPr>
          <p:nvPr>
            <p:ph type="title"/>
          </p:nvPr>
        </p:nvSpPr>
        <p:spPr/>
        <p:txBody>
          <a:bodyPr>
            <a:normAutofit/>
          </a:bodyPr>
          <a:lstStyle/>
          <a:p>
            <a:r>
              <a:rPr lang="en-US" dirty="0"/>
              <a:t>What is Point-to-Point Messaging</a:t>
            </a:r>
          </a:p>
        </p:txBody>
      </p:sp>
      <p:sp>
        <p:nvSpPr>
          <p:cNvPr id="3" name="Primary Context Box">
            <a:extLst>
              <a:ext uri="{FF2B5EF4-FFF2-40B4-BE49-F238E27FC236}">
                <a16:creationId xmlns:a16="http://schemas.microsoft.com/office/drawing/2014/main" id="{119BDCC3-2AE9-9300-AA79-1900CF2FA82F}"/>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Secondary queue of </a:t>
            </a:r>
            <a:r>
              <a:rPr lang="en-US" sz="3200" dirty="0" err="1">
                <a:solidFill>
                  <a:schemeClr val="tx2"/>
                </a:solidFill>
              </a:rPr>
              <a:t>unprocessable</a:t>
            </a:r>
            <a:r>
              <a:rPr lang="en-US" sz="3200" dirty="0">
                <a:solidFill>
                  <a:schemeClr val="tx2"/>
                </a:solidFill>
              </a:rPr>
              <a:t> messages</a:t>
            </a:r>
          </a:p>
        </p:txBody>
      </p:sp>
      <p:sp>
        <p:nvSpPr>
          <p:cNvPr id="4" name="Secondary Content Box">
            <a:extLst>
              <a:ext uri="{FF2B5EF4-FFF2-40B4-BE49-F238E27FC236}">
                <a16:creationId xmlns:a16="http://schemas.microsoft.com/office/drawing/2014/main" id="{7CF71F93-9B4B-E1E2-F42E-171C17A0138E}"/>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Isolate problematic messages</a:t>
            </a:r>
          </a:p>
        </p:txBody>
      </p:sp>
    </p:spTree>
    <p:extLst>
      <p:ext uri="{BB962C8B-B14F-4D97-AF65-F5344CB8AC3E}">
        <p14:creationId xmlns:p14="http://schemas.microsoft.com/office/powerpoint/2010/main" val="133179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0800A-9A1A-5185-AFAF-EA6D16400660}"/>
              </a:ext>
            </a:extLst>
          </p:cNvPr>
          <p:cNvSpPr>
            <a:spLocks noGrp="1"/>
          </p:cNvSpPr>
          <p:nvPr>
            <p:ph type="title"/>
          </p:nvPr>
        </p:nvSpPr>
        <p:spPr/>
        <p:txBody>
          <a:bodyPr/>
          <a:lstStyle/>
          <a:p>
            <a:r>
              <a:rPr lang="en-US" dirty="0"/>
              <a:t>Key Components &amp; Flow</a:t>
            </a:r>
          </a:p>
        </p:txBody>
      </p:sp>
      <p:cxnSp>
        <p:nvCxnSpPr>
          <p:cNvPr id="3" name="Straight Arrow Connector 2">
            <a:extLst>
              <a:ext uri="{FF2B5EF4-FFF2-40B4-BE49-F238E27FC236}">
                <a16:creationId xmlns:a16="http://schemas.microsoft.com/office/drawing/2014/main" id="{934461AD-065A-1523-1D14-2C3DFF447F79}"/>
              </a:ext>
            </a:extLst>
          </p:cNvPr>
          <p:cNvCxnSpPr>
            <a:cxnSpLocks/>
            <a:stCxn id="6" idx="6"/>
            <a:endCxn id="8" idx="1"/>
          </p:cNvCxnSpPr>
          <p:nvPr/>
        </p:nvCxnSpPr>
        <p:spPr>
          <a:xfrm>
            <a:off x="2189258" y="3669427"/>
            <a:ext cx="1002060"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8EAF73E-3D7B-D5C3-EE76-A37B4C78A082}"/>
              </a:ext>
            </a:extLst>
          </p:cNvPr>
          <p:cNvCxnSpPr>
            <a:cxnSpLocks/>
            <a:stCxn id="8" idx="3"/>
            <a:endCxn id="10" idx="2"/>
          </p:cNvCxnSpPr>
          <p:nvPr/>
        </p:nvCxnSpPr>
        <p:spPr>
          <a:xfrm flipV="1">
            <a:off x="8656921" y="3669427"/>
            <a:ext cx="1002059"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EBCEC7A-EEC4-AEDD-D2D8-4F9B8360C272}"/>
              </a:ext>
            </a:extLst>
          </p:cNvPr>
          <p:cNvGrpSpPr/>
          <p:nvPr/>
        </p:nvGrpSpPr>
        <p:grpSpPr>
          <a:xfrm>
            <a:off x="1278880" y="2109876"/>
            <a:ext cx="9316543" cy="1903043"/>
            <a:chOff x="838200" y="2109876"/>
            <a:chExt cx="9316543" cy="1903043"/>
          </a:xfrm>
        </p:grpSpPr>
        <p:sp>
          <p:nvSpPr>
            <p:cNvPr id="6" name="Oval 5">
              <a:extLst>
                <a:ext uri="{FF2B5EF4-FFF2-40B4-BE49-F238E27FC236}">
                  <a16:creationId xmlns:a16="http://schemas.microsoft.com/office/drawing/2014/main" id="{D41AE56B-4E15-DB02-072E-F1893AA03B28}"/>
                </a:ext>
              </a:extLst>
            </p:cNvPr>
            <p:cNvSpPr/>
            <p:nvPr/>
          </p:nvSpPr>
          <p:spPr>
            <a:xfrm>
              <a:off x="10189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7" name="TextBox 6">
              <a:extLst>
                <a:ext uri="{FF2B5EF4-FFF2-40B4-BE49-F238E27FC236}">
                  <a16:creationId xmlns:a16="http://schemas.microsoft.com/office/drawing/2014/main" id="{AA52CAFA-07D6-8AB7-2FBE-BCB2CBA66F74}"/>
                </a:ext>
              </a:extLst>
            </p:cNvPr>
            <p:cNvSpPr txBox="1"/>
            <p:nvPr/>
          </p:nvSpPr>
          <p:spPr>
            <a:xfrm>
              <a:off x="838200" y="2819241"/>
              <a:ext cx="1038554" cy="369332"/>
            </a:xfrm>
            <a:prstGeom prst="rect">
              <a:avLst/>
            </a:prstGeom>
            <a:noFill/>
          </p:spPr>
          <p:txBody>
            <a:bodyPr wrap="none" rtlCol="0">
              <a:spAutoFit/>
            </a:bodyPr>
            <a:lstStyle/>
            <a:p>
              <a:r>
                <a:rPr lang="en-US" dirty="0"/>
                <a:t>Producer</a:t>
              </a:r>
            </a:p>
          </p:txBody>
        </p:sp>
        <p:sp>
          <p:nvSpPr>
            <p:cNvPr id="8" name="Rectangle: Rounded Corners 7">
              <a:extLst>
                <a:ext uri="{FF2B5EF4-FFF2-40B4-BE49-F238E27FC236}">
                  <a16:creationId xmlns:a16="http://schemas.microsoft.com/office/drawing/2014/main" id="{8284E5AC-BEEC-67A8-1DAB-D00C28D0D2E3}"/>
                </a:ext>
              </a:extLst>
            </p:cNvPr>
            <p:cNvSpPr/>
            <p:nvPr/>
          </p:nvSpPr>
          <p:spPr>
            <a:xfrm>
              <a:off x="2750638" y="3388747"/>
              <a:ext cx="54656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042DF291-239F-893A-A4A5-C1DC6C147E1A}"/>
                </a:ext>
              </a:extLst>
            </p:cNvPr>
            <p:cNvSpPr txBox="1"/>
            <p:nvPr/>
          </p:nvSpPr>
          <p:spPr>
            <a:xfrm>
              <a:off x="4637053" y="2986443"/>
              <a:ext cx="1692771" cy="369332"/>
            </a:xfrm>
            <a:prstGeom prst="rect">
              <a:avLst/>
            </a:prstGeom>
            <a:noFill/>
          </p:spPr>
          <p:txBody>
            <a:bodyPr wrap="none" rtlCol="0">
              <a:spAutoFit/>
            </a:bodyPr>
            <a:lstStyle/>
            <a:p>
              <a:r>
                <a:rPr lang="en-US" dirty="0"/>
                <a:t>Message Queue</a:t>
              </a:r>
            </a:p>
          </p:txBody>
        </p:sp>
        <p:sp>
          <p:nvSpPr>
            <p:cNvPr id="10" name="Oval 9">
              <a:extLst>
                <a:ext uri="{FF2B5EF4-FFF2-40B4-BE49-F238E27FC236}">
                  <a16:creationId xmlns:a16="http://schemas.microsoft.com/office/drawing/2014/main" id="{6EB6B624-5641-F494-999A-4B51CAC43378}"/>
                </a:ext>
              </a:extLst>
            </p:cNvPr>
            <p:cNvSpPr/>
            <p:nvPr/>
          </p:nvSpPr>
          <p:spPr>
            <a:xfrm>
              <a:off x="9218300"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1" name="Rectangle: Rounded Corners 10">
              <a:extLst>
                <a:ext uri="{FF2B5EF4-FFF2-40B4-BE49-F238E27FC236}">
                  <a16:creationId xmlns:a16="http://schemas.microsoft.com/office/drawing/2014/main" id="{EF5AC34C-A567-2655-F499-3FF63BBDC27D}"/>
                </a:ext>
              </a:extLst>
            </p:cNvPr>
            <p:cNvSpPr/>
            <p:nvPr/>
          </p:nvSpPr>
          <p:spPr>
            <a:xfrm>
              <a:off x="2750639" y="2109876"/>
              <a:ext cx="5555880" cy="44561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sp>
          <p:nvSpPr>
            <p:cNvPr id="12" name="TextBox 11">
              <a:extLst>
                <a:ext uri="{FF2B5EF4-FFF2-40B4-BE49-F238E27FC236}">
                  <a16:creationId xmlns:a16="http://schemas.microsoft.com/office/drawing/2014/main" id="{8488E3BB-BA5E-179E-BDAF-F0A9974E7D63}"/>
                </a:ext>
              </a:extLst>
            </p:cNvPr>
            <p:cNvSpPr txBox="1"/>
            <p:nvPr/>
          </p:nvSpPr>
          <p:spPr>
            <a:xfrm>
              <a:off x="9011481" y="2816262"/>
              <a:ext cx="1143262" cy="369332"/>
            </a:xfrm>
            <a:prstGeom prst="rect">
              <a:avLst/>
            </a:prstGeom>
            <a:noFill/>
          </p:spPr>
          <p:txBody>
            <a:bodyPr wrap="none" rtlCol="0">
              <a:spAutoFit/>
            </a:bodyPr>
            <a:lstStyle/>
            <a:p>
              <a:r>
                <a:rPr lang="en-US" dirty="0"/>
                <a:t>Consumer</a:t>
              </a:r>
            </a:p>
          </p:txBody>
        </p:sp>
      </p:grpSp>
      <p:grpSp>
        <p:nvGrpSpPr>
          <p:cNvPr id="13" name="Group 12">
            <a:extLst>
              <a:ext uri="{FF2B5EF4-FFF2-40B4-BE49-F238E27FC236}">
                <a16:creationId xmlns:a16="http://schemas.microsoft.com/office/drawing/2014/main" id="{100DA95D-9E2D-6635-F953-3CABE4CE88A7}"/>
              </a:ext>
            </a:extLst>
          </p:cNvPr>
          <p:cNvGrpSpPr/>
          <p:nvPr/>
        </p:nvGrpSpPr>
        <p:grpSpPr>
          <a:xfrm>
            <a:off x="3199395" y="4296042"/>
            <a:ext cx="5465603" cy="942458"/>
            <a:chOff x="2758715" y="4296042"/>
            <a:chExt cx="5465603" cy="942458"/>
          </a:xfrm>
        </p:grpSpPr>
        <p:sp>
          <p:nvSpPr>
            <p:cNvPr id="14" name="Rectangle: Rounded Corners 13">
              <a:extLst>
                <a:ext uri="{FF2B5EF4-FFF2-40B4-BE49-F238E27FC236}">
                  <a16:creationId xmlns:a16="http://schemas.microsoft.com/office/drawing/2014/main" id="{4120C92C-F8D2-98F7-5DEE-520CF96A79A8}"/>
                </a:ext>
              </a:extLst>
            </p:cNvPr>
            <p:cNvSpPr/>
            <p:nvPr/>
          </p:nvSpPr>
          <p:spPr>
            <a:xfrm>
              <a:off x="2758715" y="4296042"/>
              <a:ext cx="5465603" cy="563802"/>
            </a:xfrm>
            <a:prstGeom prst="roundRect">
              <a:avLst/>
            </a:prstGeom>
            <a:solidFill>
              <a:srgbClr val="DC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EA454790-C515-26C2-D367-5675DB375FAC}"/>
                </a:ext>
              </a:extLst>
            </p:cNvPr>
            <p:cNvSpPr txBox="1"/>
            <p:nvPr/>
          </p:nvSpPr>
          <p:spPr>
            <a:xfrm>
              <a:off x="4545264" y="4869168"/>
              <a:ext cx="1966629" cy="369332"/>
            </a:xfrm>
            <a:prstGeom prst="rect">
              <a:avLst/>
            </a:prstGeom>
            <a:noFill/>
          </p:spPr>
          <p:txBody>
            <a:bodyPr wrap="none" rtlCol="0">
              <a:spAutoFit/>
            </a:bodyPr>
            <a:lstStyle/>
            <a:p>
              <a:r>
                <a:rPr lang="en-US" dirty="0"/>
                <a:t>Dead Letter Queue</a:t>
              </a:r>
            </a:p>
          </p:txBody>
        </p:sp>
      </p:grpSp>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F3E66BDF-5A95-CAA0-7FBD-6E700024209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5658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D3E486AC-C288-DFC4-91BC-8B51CDB289C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4688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ree Envelope Clipart Black And White, Download Free Envelope Clipart Black  And White png images, Free ClipArts on Clipart Library">
            <a:extLst>
              <a:ext uri="{FF2B5EF4-FFF2-40B4-BE49-F238E27FC236}">
                <a16:creationId xmlns:a16="http://schemas.microsoft.com/office/drawing/2014/main" id="{B0B4880F-D090-1A41-9AB8-B15C33C07F6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5593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Free Envelope Clipart Black And White, Download Free Envelope Clipart Black  And White png images, Free ClipArts on Clipart Library">
            <a:extLst>
              <a:ext uri="{FF2B5EF4-FFF2-40B4-BE49-F238E27FC236}">
                <a16:creationId xmlns:a16="http://schemas.microsoft.com/office/drawing/2014/main" id="{C1C94128-17F5-297E-5A27-A39955F827F0}"/>
              </a:ext>
            </a:extLst>
          </p:cNvPr>
          <p:cNvPicPr>
            <a:picLocks noChangeAspect="1" noChangeArrowheads="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975593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ree Envelope Clipart Black And White, Download Free Envelope Clipart Black  And White png images, Free ClipArts on Clipart Library">
            <a:extLst>
              <a:ext uri="{FF2B5EF4-FFF2-40B4-BE49-F238E27FC236}">
                <a16:creationId xmlns:a16="http://schemas.microsoft.com/office/drawing/2014/main" id="{BD3708BA-0507-548D-8076-08713F34567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5658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218F29D9-660E-9F6A-2051-7A5A240EDA7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55951"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889F0F59-892A-41D0-587D-E8EC2E72347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5658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FAC7061B-ABF3-2CEB-7C00-E07EF99E004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4981"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2C2CB908-35EB-1ED0-1177-CBD579CF27B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56586"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3900E4C8-5100-78AC-B390-80FECE7F0DA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22308"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8B280792-AC03-E986-8BB7-9E54F262D7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46598"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A61A2D8A-48D0-EE33-FD3A-FCB9C4D4370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8506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028A301D-ED99-1124-2B9A-946CC675196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56586" y="349660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72241AB1-8A13-038E-24A6-9812BDB7EF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5238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76FEDAE4-2A52-137C-9A9C-CF9A249F5AB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55932"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025C9CC7-F21A-949F-2824-B5E0C1FC8F6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55951"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37F20893-53EC-8C6C-DB7C-C03013E7E24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8021"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1EC88BE1-3375-8B81-1DA9-49C95B45DFA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31377" y="34807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A515692B-09FC-5092-A9E2-3821138A356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75993" y="34757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9B726BDC-BFA4-4BEC-3A48-EC0AB964A4EF}"/>
              </a:ext>
            </a:extLst>
          </p:cNvPr>
          <p:cNvPicPr>
            <a:picLocks noChangeAspect="1" noChangeArrowheads="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9755932"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1D41B20C-68CF-A547-A56B-0A99001C988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3532" y="349257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A612967A-D5A6-E1DA-292A-AAB068B5CA5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29928"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A496C756-1C06-933F-2103-408D01C3521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54484" y="34999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23C5351B-0302-D3DE-C102-0568A29463F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54502" y="348866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E51B64B2-CC6F-0B47-C05E-13E734E81B32}"/>
              </a:ext>
            </a:extLst>
          </p:cNvPr>
          <p:cNvPicPr>
            <a:picLocks noChangeAspect="1" noChangeArrowheads="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9754484" y="34999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90CB5890-71DD-A02A-C2FE-38185BD0789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54484"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46DB2B4E-EBBE-2407-E9B6-4A39013F964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54502"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076201B4-F5BD-908A-9036-06B89C9A16B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9554"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F1256D7E-C8FD-4F6F-B571-08784C2F193B}"/>
              </a:ext>
            </a:extLst>
          </p:cNvPr>
          <p:cNvPicPr>
            <a:picLocks noChangeAspect="1" noChangeArrowheads="1"/>
          </p:cNvPicPr>
          <p:nvPr/>
        </p:nvPicPr>
        <p:blipFill>
          <a:blip r:embed="rId3" cstate="email">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9754484" y="3492422"/>
            <a:ext cx="535720" cy="369052"/>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93311268-2FC9-C308-83E3-6AC1FF160562}"/>
              </a:ext>
            </a:extLst>
          </p:cNvPr>
          <p:cNvCxnSpPr>
            <a:cxnSpLocks/>
            <a:stCxn id="10" idx="4"/>
            <a:endCxn id="14" idx="3"/>
          </p:cNvCxnSpPr>
          <p:nvPr/>
        </p:nvCxnSpPr>
        <p:spPr>
          <a:xfrm flipH="1">
            <a:off x="8664998" y="4012919"/>
            <a:ext cx="1358795" cy="565024"/>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3DFDBDA8-9FF8-33F7-79CF-8BC42F781F64}"/>
              </a:ext>
            </a:extLst>
          </p:cNvPr>
          <p:cNvPicPr>
            <a:picLocks noChangeAspect="1" noChangeArrowheads="1"/>
          </p:cNvPicPr>
          <p:nvPr/>
        </p:nvPicPr>
        <p:blipFill>
          <a:blip r:embed="rId3" cstate="email">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7946882" y="439341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86EC2811-4182-D79F-E21F-C9A72B3AEA1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53036"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7A0ADD87-559F-16A3-CB26-6E5FEB6FB58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62122"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CE6A84C7-24D0-335E-1045-2CDC452A9DF1}"/>
              </a:ext>
            </a:extLst>
          </p:cNvPr>
          <p:cNvPicPr>
            <a:picLocks noChangeAspect="1" noChangeArrowheads="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975303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9FA5E357-A603-B09E-1E0B-9CD390112B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50140"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Free Envelope Clipart Black And White, Download Free Envelope Clipart Black  And White png images, Free ClipArts on Clipart Library">
            <a:extLst>
              <a:ext uri="{FF2B5EF4-FFF2-40B4-BE49-F238E27FC236}">
                <a16:creationId xmlns:a16="http://schemas.microsoft.com/office/drawing/2014/main" id="{C768CB7A-1AF8-E06F-F752-1C10A2FEB46F}"/>
              </a:ext>
            </a:extLst>
          </p:cNvPr>
          <p:cNvPicPr>
            <a:picLocks noChangeAspect="1" noChangeArrowheads="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9747244" y="3484900"/>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4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6.25E-7 -3.7037E-6 L 0.52487 -3.7037E-6 " pathEditMode="relative" rAng="0" ptsTypes="AA">
                                      <p:cBhvr>
                                        <p:cTn id="10" dur="1250" fill="hold"/>
                                        <p:tgtEl>
                                          <p:spTgt spid="16"/>
                                        </p:tgtEl>
                                        <p:attrNameLst>
                                          <p:attrName>ppt_x</p:attrName>
                                          <p:attrName>ppt_y</p:attrName>
                                        </p:attrNameLst>
                                      </p:cBhvr>
                                      <p:rCtr x="26237" y="0"/>
                                    </p:animMotion>
                                  </p:childTnLst>
                                </p:cTn>
                              </p:par>
                            </p:childTnLst>
                          </p:cTn>
                        </p:par>
                        <p:par>
                          <p:cTn id="11" fill="hold">
                            <p:stCondLst>
                              <p:cond delay="1750"/>
                            </p:stCondLst>
                            <p:childTnLst>
                              <p:par>
                                <p:cTn id="12" presetID="1"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1750"/>
                            </p:stCondLst>
                            <p:childTnLst>
                              <p:par>
                                <p:cTn id="17" presetID="42" presetClass="path" presetSubtype="0" accel="50000" decel="50000" fill="hold" nodeType="afterEffect">
                                  <p:stCondLst>
                                    <p:cond delay="0"/>
                                  </p:stCondLst>
                                  <p:childTnLst>
                                    <p:animMotion origin="layout" path="M 2.08333E-6 -3.7037E-6 L 0.14909 -0.00023 " pathEditMode="relative" rAng="0" ptsTypes="AA">
                                      <p:cBhvr>
                                        <p:cTn id="18" dur="1250" fill="hold"/>
                                        <p:tgtEl>
                                          <p:spTgt spid="17"/>
                                        </p:tgtEl>
                                        <p:attrNameLst>
                                          <p:attrName>ppt_x</p:attrName>
                                          <p:attrName>ppt_y</p:attrName>
                                        </p:attrNameLst>
                                      </p:cBhvr>
                                      <p:rCtr x="7448" y="-23"/>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17"/>
                                        </p:tgtEl>
                                        <p:attrNameLst>
                                          <p:attrName>style.visibility</p:attrName>
                                        </p:attrNameLst>
                                      </p:cBhvr>
                                      <p:to>
                                        <p:strVal val="hidden"/>
                                      </p:to>
                                    </p:set>
                                  </p:childTnLst>
                                </p:cTn>
                              </p:par>
                            </p:childTnLst>
                          </p:cTn>
                        </p:par>
                        <p:par>
                          <p:cTn id="24" fill="hold">
                            <p:stCondLst>
                              <p:cond delay="3000"/>
                            </p:stCondLst>
                            <p:childTnLst>
                              <p:par>
                                <p:cTn id="25" presetID="9"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par>
                          <p:cTn id="28" fill="hold">
                            <p:stCondLst>
                              <p:cond delay="3500"/>
                            </p:stCondLst>
                            <p:childTnLst>
                              <p:par>
                                <p:cTn id="29" presetID="1" presetClass="exit" presetSubtype="0" fill="hold" nodeType="after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par>
                          <p:cTn id="31" fill="hold">
                            <p:stCondLst>
                              <p:cond delay="3500"/>
                            </p:stCondLst>
                            <p:childTnLst>
                              <p:par>
                                <p:cTn id="32" presetID="9" presetClass="exit" presetSubtype="0" fill="hold" nodeType="afterEffect">
                                  <p:stCondLst>
                                    <p:cond delay="0"/>
                                  </p:stCondLst>
                                  <p:childTnLst>
                                    <p:animEffect transition="out" filter="dissolv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250"/>
                                        <p:tgtEl>
                                          <p:spTgt spid="20"/>
                                        </p:tgtEl>
                                      </p:cBhvr>
                                    </p:animEffect>
                                  </p:childTnLst>
                                </p:cTn>
                              </p:par>
                            </p:childTnLst>
                          </p:cTn>
                        </p:par>
                        <p:par>
                          <p:cTn id="40" fill="hold">
                            <p:stCondLst>
                              <p:cond delay="250"/>
                            </p:stCondLst>
                            <p:childTnLst>
                              <p:par>
                                <p:cTn id="41" presetID="42" presetClass="path" presetSubtype="0" accel="50000" decel="50000" fill="hold" nodeType="afterEffect">
                                  <p:stCondLst>
                                    <p:cond delay="0"/>
                                  </p:stCondLst>
                                  <p:childTnLst>
                                    <p:animMotion origin="layout" path="M 6.25E-7 -3.7037E-6 L 0.52422 -3.7037E-6 " pathEditMode="relative" rAng="0" ptsTypes="AA">
                                      <p:cBhvr>
                                        <p:cTn id="42" dur="250" fill="hold"/>
                                        <p:tgtEl>
                                          <p:spTgt spid="20"/>
                                        </p:tgtEl>
                                        <p:attrNameLst>
                                          <p:attrName>ppt_x</p:attrName>
                                          <p:attrName>ppt_y</p:attrName>
                                        </p:attrNameLst>
                                      </p:cBhvr>
                                      <p:rCtr x="26211" y="0"/>
                                    </p:animMotion>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20"/>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50"/>
                                        <p:tgtEl>
                                          <p:spTgt spid="22"/>
                                        </p:tgtEl>
                                      </p:cBhvr>
                                    </p:animEffect>
                                  </p:childTnLst>
                                </p:cTn>
                              </p:par>
                            </p:childTnLst>
                          </p:cTn>
                        </p:par>
                        <p:par>
                          <p:cTn id="52" fill="hold">
                            <p:stCondLst>
                              <p:cond delay="750"/>
                            </p:stCondLst>
                            <p:childTnLst>
                              <p:par>
                                <p:cTn id="53" presetID="42" presetClass="path" presetSubtype="0" accel="50000" decel="50000" fill="hold" nodeType="afterEffect">
                                  <p:stCondLst>
                                    <p:cond delay="0"/>
                                  </p:stCondLst>
                                  <p:childTnLst>
                                    <p:animMotion origin="layout" path="M 6.25E-7 -3.7037E-6 L 0.46784 -3.7037E-6 " pathEditMode="relative" rAng="0" ptsTypes="AA">
                                      <p:cBhvr>
                                        <p:cTn id="54" dur="250" fill="hold"/>
                                        <p:tgtEl>
                                          <p:spTgt spid="22"/>
                                        </p:tgtEl>
                                        <p:attrNameLst>
                                          <p:attrName>ppt_x</p:attrName>
                                          <p:attrName>ppt_y</p:attrName>
                                        </p:attrNameLst>
                                      </p:cBhvr>
                                      <p:rCtr x="23385" y="0"/>
                                    </p:animMotion>
                                  </p:childTnLst>
                                </p:cTn>
                              </p:par>
                            </p:childTnLst>
                          </p:cTn>
                        </p:par>
                        <p:par>
                          <p:cTn id="55" fill="hold">
                            <p:stCondLst>
                              <p:cond delay="1000"/>
                            </p:stCondLst>
                            <p:childTnLst>
                              <p:par>
                                <p:cTn id="56" presetID="1" presetClass="entr" presetSubtype="0"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22"/>
                                        </p:tgtEl>
                                        <p:attrNameLst>
                                          <p:attrName>style.visibility</p:attrName>
                                        </p:attrNameLst>
                                      </p:cBhvr>
                                      <p:to>
                                        <p:strVal val="hidden"/>
                                      </p:to>
                                    </p:se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250"/>
                                        <p:tgtEl>
                                          <p:spTgt spid="24"/>
                                        </p:tgtEl>
                                      </p:cBhvr>
                                    </p:animEffect>
                                  </p:childTnLst>
                                </p:cTn>
                              </p:par>
                            </p:childTnLst>
                          </p:cTn>
                        </p:par>
                        <p:par>
                          <p:cTn id="64" fill="hold">
                            <p:stCondLst>
                              <p:cond delay="1250"/>
                            </p:stCondLst>
                            <p:childTnLst>
                              <p:par>
                                <p:cTn id="65" presetID="42" presetClass="path" presetSubtype="0" accel="50000" decel="50000" fill="hold" nodeType="afterEffect">
                                  <p:stCondLst>
                                    <p:cond delay="0"/>
                                  </p:stCondLst>
                                  <p:childTnLst>
                                    <p:animMotion origin="layout" path="M 6.25E-7 3.7037E-7 L 0.41588 0.00139 " pathEditMode="relative" rAng="0" ptsTypes="AA">
                                      <p:cBhvr>
                                        <p:cTn id="66" dur="250" fill="hold"/>
                                        <p:tgtEl>
                                          <p:spTgt spid="24"/>
                                        </p:tgtEl>
                                        <p:attrNameLst>
                                          <p:attrName>ppt_x</p:attrName>
                                          <p:attrName>ppt_y</p:attrName>
                                        </p:attrNameLst>
                                      </p:cBhvr>
                                      <p:rCtr x="20794" y="69"/>
                                    </p:animMotion>
                                  </p:childTnLst>
                                </p:cTn>
                              </p:par>
                            </p:childTnLst>
                          </p:cTn>
                        </p:par>
                        <p:par>
                          <p:cTn id="67" fill="hold">
                            <p:stCondLst>
                              <p:cond delay="1500"/>
                            </p:stCondLst>
                            <p:childTnLst>
                              <p:par>
                                <p:cTn id="68" presetID="1"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xit" presetSubtype="0" fill="hold" nodeType="withEffect">
                                  <p:stCondLst>
                                    <p:cond delay="0"/>
                                  </p:stCondLst>
                                  <p:childTnLst>
                                    <p:set>
                                      <p:cBhvr>
                                        <p:cTn id="71" dur="1" fill="hold">
                                          <p:stCondLst>
                                            <p:cond delay="0"/>
                                          </p:stCondLst>
                                        </p:cTn>
                                        <p:tgtEl>
                                          <p:spTgt spid="24"/>
                                        </p:tgtEl>
                                        <p:attrNameLst>
                                          <p:attrName>style.visibility</p:attrName>
                                        </p:attrNameLst>
                                      </p:cBhvr>
                                      <p:to>
                                        <p:strVal val="hidden"/>
                                      </p:to>
                                    </p:se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50"/>
                                        <p:tgtEl>
                                          <p:spTgt spid="26"/>
                                        </p:tgtEl>
                                      </p:cBhvr>
                                    </p:animEffect>
                                  </p:childTnLst>
                                </p:cTn>
                              </p:par>
                            </p:childTnLst>
                          </p:cTn>
                        </p:par>
                        <p:par>
                          <p:cTn id="76" fill="hold">
                            <p:stCondLst>
                              <p:cond delay="1750"/>
                            </p:stCondLst>
                            <p:childTnLst>
                              <p:par>
                                <p:cTn id="77" presetID="42" presetClass="path" presetSubtype="0" accel="50000" decel="50000" fill="hold" nodeType="afterEffect">
                                  <p:stCondLst>
                                    <p:cond delay="0"/>
                                  </p:stCondLst>
                                  <p:childTnLst>
                                    <p:animMotion origin="layout" path="M 1.875E-6 3.7037E-7 L 0.36406 0.00023 " pathEditMode="relative" rAng="0" ptsTypes="AA">
                                      <p:cBhvr>
                                        <p:cTn id="78" dur="250" fill="hold"/>
                                        <p:tgtEl>
                                          <p:spTgt spid="26"/>
                                        </p:tgtEl>
                                        <p:attrNameLst>
                                          <p:attrName>ppt_x</p:attrName>
                                          <p:attrName>ppt_y</p:attrName>
                                        </p:attrNameLst>
                                      </p:cBhvr>
                                      <p:rCtr x="18203" y="0"/>
                                    </p:animMotion>
                                  </p:childTnLst>
                                </p:cTn>
                              </p:par>
                            </p:childTnLst>
                          </p:cTn>
                        </p:par>
                        <p:par>
                          <p:cTn id="79" fill="hold">
                            <p:stCondLst>
                              <p:cond delay="2000"/>
                            </p:stCondLst>
                            <p:childTnLst>
                              <p:par>
                                <p:cTn id="80" presetID="1" presetClass="entr" presetSubtype="0" fill="hold" nodeType="afterEffect">
                                  <p:stCondLst>
                                    <p:cond delay="0"/>
                                  </p:stCondLst>
                                  <p:childTnLst>
                                    <p:set>
                                      <p:cBhvr>
                                        <p:cTn id="81" dur="1" fill="hold">
                                          <p:stCondLst>
                                            <p:cond delay="0"/>
                                          </p:stCondLst>
                                        </p:cTn>
                                        <p:tgtEl>
                                          <p:spTgt spid="27"/>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26"/>
                                        </p:tgtEl>
                                        <p:attrNameLst>
                                          <p:attrName>style.visibility</p:attrName>
                                        </p:attrNameLst>
                                      </p:cBhvr>
                                      <p:to>
                                        <p:strVal val="hidden"/>
                                      </p:to>
                                    </p:set>
                                  </p:childTnLst>
                                </p:cTn>
                              </p:par>
                            </p:childTnLst>
                          </p:cTn>
                        </p:par>
                        <p:par>
                          <p:cTn id="84" fill="hold">
                            <p:stCondLst>
                              <p:cond delay="2000"/>
                            </p:stCondLst>
                            <p:childTnLst>
                              <p:par>
                                <p:cTn id="85" presetID="10" presetClass="entr" presetSubtype="0" fill="hold"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250"/>
                                        <p:tgtEl>
                                          <p:spTgt spid="28"/>
                                        </p:tgtEl>
                                      </p:cBhvr>
                                    </p:animEffect>
                                  </p:childTnLst>
                                </p:cTn>
                              </p:par>
                            </p:childTnLst>
                          </p:cTn>
                        </p:par>
                        <p:par>
                          <p:cTn id="88" fill="hold">
                            <p:stCondLst>
                              <p:cond delay="2250"/>
                            </p:stCondLst>
                            <p:childTnLst>
                              <p:par>
                                <p:cTn id="89" presetID="42" presetClass="path" presetSubtype="0" accel="50000" decel="50000" fill="hold" nodeType="afterEffect">
                                  <p:stCondLst>
                                    <p:cond delay="0"/>
                                  </p:stCondLst>
                                  <p:childTnLst>
                                    <p:animMotion origin="layout" path="M 6.25E-7 4.44444E-6 L 0.31146 -0.00186 " pathEditMode="relative" rAng="0" ptsTypes="AA">
                                      <p:cBhvr>
                                        <p:cTn id="90" dur="250" fill="hold"/>
                                        <p:tgtEl>
                                          <p:spTgt spid="28"/>
                                        </p:tgtEl>
                                        <p:attrNameLst>
                                          <p:attrName>ppt_x</p:attrName>
                                          <p:attrName>ppt_y</p:attrName>
                                        </p:attrNameLst>
                                      </p:cBhvr>
                                      <p:rCtr x="15573" y="-93"/>
                                    </p:animMotion>
                                  </p:childTnLst>
                                </p:cTn>
                              </p:par>
                            </p:childTnLst>
                          </p:cTn>
                        </p:par>
                        <p:par>
                          <p:cTn id="91" fill="hold">
                            <p:stCondLst>
                              <p:cond delay="2500"/>
                            </p:stCondLst>
                            <p:childTnLst>
                              <p:par>
                                <p:cTn id="92" presetID="1" presetClass="entr" presetSubtype="0" fill="hold" nodeType="afterEffect">
                                  <p:stCondLst>
                                    <p:cond delay="0"/>
                                  </p:stCondLst>
                                  <p:childTnLst>
                                    <p:set>
                                      <p:cBhvr>
                                        <p:cTn id="93" dur="1" fill="hold">
                                          <p:stCondLst>
                                            <p:cond delay="0"/>
                                          </p:stCondLst>
                                        </p:cTn>
                                        <p:tgtEl>
                                          <p:spTgt spid="29"/>
                                        </p:tgtEl>
                                        <p:attrNameLst>
                                          <p:attrName>style.visibility</p:attrName>
                                        </p:attrNameLst>
                                      </p:cBhvr>
                                      <p:to>
                                        <p:strVal val="visible"/>
                                      </p:to>
                                    </p:set>
                                  </p:childTnLst>
                                </p:cTn>
                              </p:par>
                              <p:par>
                                <p:cTn id="94" presetID="1" presetClass="exit" presetSubtype="0" fill="hold" nodeType="withEffect">
                                  <p:stCondLst>
                                    <p:cond delay="0"/>
                                  </p:stCondLst>
                                  <p:childTnLst>
                                    <p:set>
                                      <p:cBhvr>
                                        <p:cTn id="95" dur="1" fill="hold">
                                          <p:stCondLst>
                                            <p:cond delay="0"/>
                                          </p:stCondLst>
                                        </p:cTn>
                                        <p:tgtEl>
                                          <p:spTgt spid="28"/>
                                        </p:tgtEl>
                                        <p:attrNameLst>
                                          <p:attrName>style.visibility</p:attrName>
                                        </p:attrNameLst>
                                      </p:cBhvr>
                                      <p:to>
                                        <p:strVal val="hidden"/>
                                      </p:to>
                                    </p:set>
                                  </p:childTnLst>
                                </p:cTn>
                              </p:par>
                            </p:childTnLst>
                          </p:cTn>
                        </p:par>
                        <p:par>
                          <p:cTn id="96" fill="hold">
                            <p:stCondLst>
                              <p:cond delay="2500"/>
                            </p:stCondLst>
                            <p:childTnLst>
                              <p:par>
                                <p:cTn id="97" presetID="42" presetClass="path" presetSubtype="0" accel="50000" decel="50000" fill="hold" nodeType="afterEffect">
                                  <p:stCondLst>
                                    <p:cond delay="0"/>
                                  </p:stCondLst>
                                  <p:childTnLst>
                                    <p:animMotion origin="layout" path="M 8.33333E-7 -3.7037E-6 L 0.14766 0.00186 " pathEditMode="relative" rAng="0" ptsTypes="AA">
                                      <p:cBhvr>
                                        <p:cTn id="98" dur="250" fill="hold"/>
                                        <p:tgtEl>
                                          <p:spTgt spid="21"/>
                                        </p:tgtEl>
                                        <p:attrNameLst>
                                          <p:attrName>ppt_x</p:attrName>
                                          <p:attrName>ppt_y</p:attrName>
                                        </p:attrNameLst>
                                      </p:cBhvr>
                                      <p:rCtr x="7383" y="93"/>
                                    </p:animMotion>
                                  </p:childTnLst>
                                </p:cTn>
                              </p:par>
                            </p:childTnLst>
                          </p:cTn>
                        </p:par>
                        <p:par>
                          <p:cTn id="99" fill="hold">
                            <p:stCondLst>
                              <p:cond delay="2750"/>
                            </p:stCondLst>
                            <p:childTnLst>
                              <p:par>
                                <p:cTn id="100" presetID="1" presetClass="entr" presetSubtype="0" fill="hold" nodeType="afterEffect">
                                  <p:stCondLst>
                                    <p:cond delay="0"/>
                                  </p:stCondLst>
                                  <p:childTnLst>
                                    <p:set>
                                      <p:cBhvr>
                                        <p:cTn id="101" dur="1" fill="hold">
                                          <p:stCondLst>
                                            <p:cond delay="0"/>
                                          </p:stCondLst>
                                        </p:cTn>
                                        <p:tgtEl>
                                          <p:spTgt spid="30"/>
                                        </p:tgtEl>
                                        <p:attrNameLst>
                                          <p:attrName>style.visibility</p:attrName>
                                        </p:attrNameLst>
                                      </p:cBhvr>
                                      <p:to>
                                        <p:strVal val="visible"/>
                                      </p:to>
                                    </p:set>
                                  </p:childTnLst>
                                </p:cTn>
                              </p:par>
                              <p:par>
                                <p:cTn id="102" presetID="1" presetClass="exit" presetSubtype="0" fill="hold" nodeType="withEffect">
                                  <p:stCondLst>
                                    <p:cond delay="0"/>
                                  </p:stCondLst>
                                  <p:childTnLst>
                                    <p:set>
                                      <p:cBhvr>
                                        <p:cTn id="103" dur="1" fill="hold">
                                          <p:stCondLst>
                                            <p:cond delay="0"/>
                                          </p:stCondLst>
                                        </p:cTn>
                                        <p:tgtEl>
                                          <p:spTgt spid="21"/>
                                        </p:tgtEl>
                                        <p:attrNameLst>
                                          <p:attrName>style.visibility</p:attrName>
                                        </p:attrNameLst>
                                      </p:cBhvr>
                                      <p:to>
                                        <p:strVal val="hidden"/>
                                      </p:to>
                                    </p:set>
                                  </p:childTnLst>
                                </p:cTn>
                              </p:par>
                            </p:childTnLst>
                          </p:cTn>
                        </p:par>
                        <p:par>
                          <p:cTn id="104" fill="hold">
                            <p:stCondLst>
                              <p:cond delay="2750"/>
                            </p:stCondLst>
                            <p:childTnLst>
                              <p:par>
                                <p:cTn id="105" presetID="42" presetClass="path" presetSubtype="0" accel="50000" decel="50000" fill="hold" nodeType="afterEffect">
                                  <p:stCondLst>
                                    <p:cond delay="0"/>
                                  </p:stCondLst>
                                  <p:childTnLst>
                                    <p:animMotion origin="layout" path="M 2.70833E-6 -3.7037E-6 L 0.05677 -3.7037E-6 " pathEditMode="relative" rAng="0" ptsTypes="AA">
                                      <p:cBhvr>
                                        <p:cTn id="106" dur="250" fill="hold"/>
                                        <p:tgtEl>
                                          <p:spTgt spid="23"/>
                                        </p:tgtEl>
                                        <p:attrNameLst>
                                          <p:attrName>ppt_x</p:attrName>
                                          <p:attrName>ppt_y</p:attrName>
                                        </p:attrNameLst>
                                      </p:cBhvr>
                                      <p:rCtr x="2839" y="0"/>
                                    </p:animMotion>
                                  </p:childTnLst>
                                </p:cTn>
                              </p:par>
                            </p:childTnLst>
                          </p:cTn>
                        </p:par>
                        <p:par>
                          <p:cTn id="107" fill="hold">
                            <p:stCondLst>
                              <p:cond delay="3000"/>
                            </p:stCondLst>
                            <p:childTnLst>
                              <p:par>
                                <p:cTn id="108" presetID="1" presetClass="entr" presetSubtype="0" fill="hold" nodeType="afterEffect">
                                  <p:stCondLst>
                                    <p:cond delay="0"/>
                                  </p:stCondLst>
                                  <p:childTnLst>
                                    <p:set>
                                      <p:cBhvr>
                                        <p:cTn id="109" dur="1" fill="hold">
                                          <p:stCondLst>
                                            <p:cond delay="0"/>
                                          </p:stCondLst>
                                        </p:cTn>
                                        <p:tgtEl>
                                          <p:spTgt spid="31"/>
                                        </p:tgtEl>
                                        <p:attrNameLst>
                                          <p:attrName>style.visibility</p:attrName>
                                        </p:attrNameLst>
                                      </p:cBhvr>
                                      <p:to>
                                        <p:strVal val="visible"/>
                                      </p:to>
                                    </p:set>
                                  </p:childTnLst>
                                </p:cTn>
                              </p:par>
                              <p:par>
                                <p:cTn id="110" presetID="1" presetClass="exit" presetSubtype="0" fill="hold" nodeType="withEffect">
                                  <p:stCondLst>
                                    <p:cond delay="0"/>
                                  </p:stCondLst>
                                  <p:childTnLst>
                                    <p:set>
                                      <p:cBhvr>
                                        <p:cTn id="111" dur="1" fill="hold">
                                          <p:stCondLst>
                                            <p:cond delay="0"/>
                                          </p:stCondLst>
                                        </p:cTn>
                                        <p:tgtEl>
                                          <p:spTgt spid="23"/>
                                        </p:tgtEl>
                                        <p:attrNameLst>
                                          <p:attrName>style.visibility</p:attrName>
                                        </p:attrNameLst>
                                      </p:cBhvr>
                                      <p:to>
                                        <p:strVal val="hidden"/>
                                      </p:to>
                                    </p:set>
                                  </p:childTnLst>
                                </p:cTn>
                              </p:par>
                            </p:childTnLst>
                          </p:cTn>
                        </p:par>
                        <p:par>
                          <p:cTn id="112" fill="hold">
                            <p:stCondLst>
                              <p:cond delay="3000"/>
                            </p:stCondLst>
                            <p:childTnLst>
                              <p:par>
                                <p:cTn id="113" presetID="42" presetClass="path" presetSubtype="0" accel="50000" decel="50000" fill="hold" nodeType="afterEffect">
                                  <p:stCondLst>
                                    <p:cond delay="0"/>
                                  </p:stCondLst>
                                  <p:childTnLst>
                                    <p:animMotion origin="layout" path="M -4.16667E-6 -3.7037E-6 L 0.05196 -3.7037E-6 " pathEditMode="relative" rAng="0" ptsTypes="AA">
                                      <p:cBhvr>
                                        <p:cTn id="114" dur="250" fill="hold"/>
                                        <p:tgtEl>
                                          <p:spTgt spid="25"/>
                                        </p:tgtEl>
                                        <p:attrNameLst>
                                          <p:attrName>ppt_x</p:attrName>
                                          <p:attrName>ppt_y</p:attrName>
                                        </p:attrNameLst>
                                      </p:cBhvr>
                                      <p:rCtr x="2591" y="0"/>
                                    </p:animMotion>
                                  </p:childTnLst>
                                </p:cTn>
                              </p:par>
                            </p:childTnLst>
                          </p:cTn>
                        </p:par>
                        <p:par>
                          <p:cTn id="115" fill="hold">
                            <p:stCondLst>
                              <p:cond delay="3250"/>
                            </p:stCondLst>
                            <p:childTnLst>
                              <p:par>
                                <p:cTn id="116" presetID="1" presetClass="entr" presetSubtype="0" fill="hold" nodeType="afterEffect">
                                  <p:stCondLst>
                                    <p:cond delay="0"/>
                                  </p:stCondLst>
                                  <p:childTnLst>
                                    <p:set>
                                      <p:cBhvr>
                                        <p:cTn id="117" dur="1" fill="hold">
                                          <p:stCondLst>
                                            <p:cond delay="0"/>
                                          </p:stCondLst>
                                        </p:cTn>
                                        <p:tgtEl>
                                          <p:spTgt spid="32"/>
                                        </p:tgtEl>
                                        <p:attrNameLst>
                                          <p:attrName>style.visibility</p:attrName>
                                        </p:attrNameLst>
                                      </p:cBhvr>
                                      <p:to>
                                        <p:strVal val="visible"/>
                                      </p:to>
                                    </p:set>
                                  </p:childTnLst>
                                </p:cTn>
                              </p:par>
                              <p:par>
                                <p:cTn id="118" presetID="1" presetClass="exit" presetSubtype="0" fill="hold" nodeType="withEffect">
                                  <p:stCondLst>
                                    <p:cond delay="0"/>
                                  </p:stCondLst>
                                  <p:childTnLst>
                                    <p:set>
                                      <p:cBhvr>
                                        <p:cTn id="119" dur="1" fill="hold">
                                          <p:stCondLst>
                                            <p:cond delay="0"/>
                                          </p:stCondLst>
                                        </p:cTn>
                                        <p:tgtEl>
                                          <p:spTgt spid="25"/>
                                        </p:tgtEl>
                                        <p:attrNameLst>
                                          <p:attrName>style.visibility</p:attrName>
                                        </p:attrNameLst>
                                      </p:cBhvr>
                                      <p:to>
                                        <p:strVal val="hidden"/>
                                      </p:to>
                                    </p:set>
                                  </p:childTnLst>
                                </p:cTn>
                              </p:par>
                            </p:childTnLst>
                          </p:cTn>
                        </p:par>
                        <p:par>
                          <p:cTn id="120" fill="hold">
                            <p:stCondLst>
                              <p:cond delay="3250"/>
                            </p:stCondLst>
                            <p:childTnLst>
                              <p:par>
                                <p:cTn id="121" presetID="42" presetClass="path" presetSubtype="0" accel="50000" decel="50000" fill="hold" nodeType="afterEffect">
                                  <p:stCondLst>
                                    <p:cond delay="0"/>
                                  </p:stCondLst>
                                  <p:childTnLst>
                                    <p:animMotion origin="layout" path="M -6.25E-7 -3.7037E-6 L 0.05221 -3.7037E-6 " pathEditMode="relative" rAng="0" ptsTypes="AA">
                                      <p:cBhvr>
                                        <p:cTn id="122" dur="250" fill="hold"/>
                                        <p:tgtEl>
                                          <p:spTgt spid="27"/>
                                        </p:tgtEl>
                                        <p:attrNameLst>
                                          <p:attrName>ppt_x</p:attrName>
                                          <p:attrName>ppt_y</p:attrName>
                                        </p:attrNameLst>
                                      </p:cBhvr>
                                      <p:rCtr x="2604" y="0"/>
                                    </p:animMotion>
                                  </p:childTnLst>
                                </p:cTn>
                              </p:par>
                            </p:childTnLst>
                          </p:cTn>
                        </p:par>
                        <p:par>
                          <p:cTn id="123" fill="hold">
                            <p:stCondLst>
                              <p:cond delay="3500"/>
                            </p:stCondLst>
                            <p:childTnLst>
                              <p:par>
                                <p:cTn id="124" presetID="1" presetClass="entr" presetSubtype="0" fill="hold" nodeType="afterEffect">
                                  <p:stCondLst>
                                    <p:cond delay="0"/>
                                  </p:stCondLst>
                                  <p:childTnLst>
                                    <p:set>
                                      <p:cBhvr>
                                        <p:cTn id="125" dur="1" fill="hold">
                                          <p:stCondLst>
                                            <p:cond delay="0"/>
                                          </p:stCondLst>
                                        </p:cTn>
                                        <p:tgtEl>
                                          <p:spTgt spid="33"/>
                                        </p:tgtEl>
                                        <p:attrNameLst>
                                          <p:attrName>style.visibility</p:attrName>
                                        </p:attrNameLst>
                                      </p:cBhvr>
                                      <p:to>
                                        <p:strVal val="visible"/>
                                      </p:to>
                                    </p:set>
                                  </p:childTnLst>
                                </p:cTn>
                              </p:par>
                              <p:par>
                                <p:cTn id="126" presetID="1" presetClass="exit" presetSubtype="0" fill="hold" nodeType="withEffect">
                                  <p:stCondLst>
                                    <p:cond delay="0"/>
                                  </p:stCondLst>
                                  <p:childTnLst>
                                    <p:set>
                                      <p:cBhvr>
                                        <p:cTn id="127" dur="1" fill="hold">
                                          <p:stCondLst>
                                            <p:cond delay="0"/>
                                          </p:stCondLst>
                                        </p:cTn>
                                        <p:tgtEl>
                                          <p:spTgt spid="27"/>
                                        </p:tgtEl>
                                        <p:attrNameLst>
                                          <p:attrName>style.visibility</p:attrName>
                                        </p:attrNameLst>
                                      </p:cBhvr>
                                      <p:to>
                                        <p:strVal val="hidden"/>
                                      </p:to>
                                    </p:set>
                                  </p:childTnLst>
                                </p:cTn>
                              </p:par>
                            </p:childTnLst>
                          </p:cTn>
                        </p:par>
                        <p:par>
                          <p:cTn id="128" fill="hold">
                            <p:stCondLst>
                              <p:cond delay="3500"/>
                            </p:stCondLst>
                            <p:childTnLst>
                              <p:par>
                                <p:cTn id="129" presetID="42" presetClass="path" presetSubtype="0" accel="50000" decel="50000" fill="hold" nodeType="afterEffect">
                                  <p:stCondLst>
                                    <p:cond delay="0"/>
                                  </p:stCondLst>
                                  <p:childTnLst>
                                    <p:animMotion origin="layout" path="M 2.5E-6 -3.7037E-6 L 0.05195 -3.7037E-6 " pathEditMode="relative" rAng="0" ptsTypes="AA">
                                      <p:cBhvr>
                                        <p:cTn id="130" dur="250" fill="hold"/>
                                        <p:tgtEl>
                                          <p:spTgt spid="29"/>
                                        </p:tgtEl>
                                        <p:attrNameLst>
                                          <p:attrName>ppt_x</p:attrName>
                                          <p:attrName>ppt_y</p:attrName>
                                        </p:attrNameLst>
                                      </p:cBhvr>
                                      <p:rCtr x="2591" y="0"/>
                                    </p:animMotion>
                                  </p:childTnLst>
                                </p:cTn>
                              </p:par>
                            </p:childTnLst>
                          </p:cTn>
                        </p:par>
                        <p:par>
                          <p:cTn id="131" fill="hold">
                            <p:stCondLst>
                              <p:cond delay="3750"/>
                            </p:stCondLst>
                            <p:childTnLst>
                              <p:par>
                                <p:cTn id="132" presetID="1" presetClass="entr" presetSubtype="0" fill="hold" nodeType="afterEffect">
                                  <p:stCondLst>
                                    <p:cond delay="0"/>
                                  </p:stCondLst>
                                  <p:childTnLst>
                                    <p:set>
                                      <p:cBhvr>
                                        <p:cTn id="133" dur="1" fill="hold">
                                          <p:stCondLst>
                                            <p:cond delay="0"/>
                                          </p:stCondLst>
                                        </p:cTn>
                                        <p:tgtEl>
                                          <p:spTgt spid="34"/>
                                        </p:tgtEl>
                                        <p:attrNameLst>
                                          <p:attrName>style.visibility</p:attrName>
                                        </p:attrNameLst>
                                      </p:cBhvr>
                                      <p:to>
                                        <p:strVal val="visible"/>
                                      </p:to>
                                    </p:set>
                                  </p:childTnLst>
                                </p:cTn>
                              </p:par>
                              <p:par>
                                <p:cTn id="134" presetID="1" presetClass="exit" presetSubtype="0" fill="hold" nodeType="withEffect">
                                  <p:stCondLst>
                                    <p:cond delay="0"/>
                                  </p:stCondLst>
                                  <p:childTnLst>
                                    <p:set>
                                      <p:cBhvr>
                                        <p:cTn id="135" dur="1" fill="hold">
                                          <p:stCondLst>
                                            <p:cond delay="0"/>
                                          </p:stCondLst>
                                        </p:cTn>
                                        <p:tgtEl>
                                          <p:spTgt spid="29"/>
                                        </p:tgtEl>
                                        <p:attrNameLst>
                                          <p:attrName>style.visibility</p:attrName>
                                        </p:attrNameLst>
                                      </p:cBhvr>
                                      <p:to>
                                        <p:strVal val="hidden"/>
                                      </p:to>
                                    </p:set>
                                  </p:childTnLst>
                                </p:cTn>
                              </p:par>
                            </p:childTnLst>
                          </p:cTn>
                        </p:par>
                        <p:par>
                          <p:cTn id="136" fill="hold">
                            <p:stCondLst>
                              <p:cond delay="3750"/>
                            </p:stCondLst>
                            <p:childTnLst>
                              <p:par>
                                <p:cTn id="137" presetID="9" presetClass="entr" presetSubtype="0" fill="hold" nodeType="after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dissolve">
                                      <p:cBhvr>
                                        <p:cTn id="139" dur="500"/>
                                        <p:tgtEl>
                                          <p:spTgt spid="35"/>
                                        </p:tgtEl>
                                      </p:cBhvr>
                                    </p:animEffect>
                                  </p:childTnLst>
                                </p:cTn>
                              </p:par>
                            </p:childTnLst>
                          </p:cTn>
                        </p:par>
                        <p:par>
                          <p:cTn id="140" fill="hold">
                            <p:stCondLst>
                              <p:cond delay="4250"/>
                            </p:stCondLst>
                            <p:childTnLst>
                              <p:par>
                                <p:cTn id="141" presetID="1" presetClass="exit" presetSubtype="0" fill="hold" nodeType="afterEffect">
                                  <p:stCondLst>
                                    <p:cond delay="0"/>
                                  </p:stCondLst>
                                  <p:childTnLst>
                                    <p:set>
                                      <p:cBhvr>
                                        <p:cTn id="142" dur="1" fill="hold">
                                          <p:stCondLst>
                                            <p:cond delay="0"/>
                                          </p:stCondLst>
                                        </p:cTn>
                                        <p:tgtEl>
                                          <p:spTgt spid="30"/>
                                        </p:tgtEl>
                                        <p:attrNameLst>
                                          <p:attrName>style.visibility</p:attrName>
                                        </p:attrNameLst>
                                      </p:cBhvr>
                                      <p:to>
                                        <p:strVal val="hidden"/>
                                      </p:to>
                                    </p:set>
                                  </p:childTnLst>
                                </p:cTn>
                              </p:par>
                            </p:childTnLst>
                          </p:cTn>
                        </p:par>
                        <p:par>
                          <p:cTn id="143" fill="hold">
                            <p:stCondLst>
                              <p:cond delay="4250"/>
                            </p:stCondLst>
                            <p:childTnLst>
                              <p:par>
                                <p:cTn id="144" presetID="9" presetClass="exit" presetSubtype="0" fill="hold" nodeType="afterEffect">
                                  <p:stCondLst>
                                    <p:cond delay="0"/>
                                  </p:stCondLst>
                                  <p:childTnLst>
                                    <p:animEffect transition="out" filter="dissolve">
                                      <p:cBhvr>
                                        <p:cTn id="145" dur="500"/>
                                        <p:tgtEl>
                                          <p:spTgt spid="35"/>
                                        </p:tgtEl>
                                      </p:cBhvr>
                                    </p:animEffect>
                                    <p:set>
                                      <p:cBhvr>
                                        <p:cTn id="146" dur="1" fill="hold">
                                          <p:stCondLst>
                                            <p:cond delay="499"/>
                                          </p:stCondLst>
                                        </p:cTn>
                                        <p:tgtEl>
                                          <p:spTgt spid="35"/>
                                        </p:tgtEl>
                                        <p:attrNameLst>
                                          <p:attrName>style.visibility</p:attrName>
                                        </p:attrNameLst>
                                      </p:cBhvr>
                                      <p:to>
                                        <p:strVal val="hidden"/>
                                      </p:to>
                                    </p:set>
                                  </p:childTnLst>
                                </p:cTn>
                              </p:par>
                            </p:childTnLst>
                          </p:cTn>
                        </p:par>
                        <p:par>
                          <p:cTn id="147" fill="hold">
                            <p:stCondLst>
                              <p:cond delay="4750"/>
                            </p:stCondLst>
                            <p:childTnLst>
                              <p:par>
                                <p:cTn id="148" presetID="42" presetClass="path" presetSubtype="0" accel="50000" decel="50000" fill="hold" nodeType="afterEffect">
                                  <p:stCondLst>
                                    <p:cond delay="0"/>
                                  </p:stCondLst>
                                  <p:childTnLst>
                                    <p:animMotion origin="layout" path="M 8.33333E-7 -1.11111E-6 L 0.14766 -1.11111E-6 " pathEditMode="relative" rAng="0" ptsTypes="AA">
                                      <p:cBhvr>
                                        <p:cTn id="149" dur="250" fill="hold"/>
                                        <p:tgtEl>
                                          <p:spTgt spid="31"/>
                                        </p:tgtEl>
                                        <p:attrNameLst>
                                          <p:attrName>ppt_x</p:attrName>
                                          <p:attrName>ppt_y</p:attrName>
                                        </p:attrNameLst>
                                      </p:cBhvr>
                                      <p:rCtr x="7383" y="0"/>
                                    </p:animMotion>
                                  </p:childTnLst>
                                </p:cTn>
                              </p:par>
                            </p:childTnLst>
                          </p:cTn>
                        </p:par>
                        <p:par>
                          <p:cTn id="150" fill="hold">
                            <p:stCondLst>
                              <p:cond delay="5000"/>
                            </p:stCondLst>
                            <p:childTnLst>
                              <p:par>
                                <p:cTn id="151" presetID="1" presetClass="entr" presetSubtype="0" fill="hold" nodeType="afterEffect">
                                  <p:stCondLst>
                                    <p:cond delay="0"/>
                                  </p:stCondLst>
                                  <p:childTnLst>
                                    <p:set>
                                      <p:cBhvr>
                                        <p:cTn id="152" dur="1" fill="hold">
                                          <p:stCondLst>
                                            <p:cond delay="0"/>
                                          </p:stCondLst>
                                        </p:cTn>
                                        <p:tgtEl>
                                          <p:spTgt spid="38"/>
                                        </p:tgtEl>
                                        <p:attrNameLst>
                                          <p:attrName>style.visibility</p:attrName>
                                        </p:attrNameLst>
                                      </p:cBhvr>
                                      <p:to>
                                        <p:strVal val="visible"/>
                                      </p:to>
                                    </p:set>
                                  </p:childTnLst>
                                </p:cTn>
                              </p:par>
                              <p:par>
                                <p:cTn id="153" presetID="1" presetClass="exit" presetSubtype="0" fill="hold" nodeType="with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par>
                          <p:cTn id="155" fill="hold">
                            <p:stCondLst>
                              <p:cond delay="5000"/>
                            </p:stCondLst>
                            <p:childTnLst>
                              <p:par>
                                <p:cTn id="156" presetID="42" presetClass="path" presetSubtype="0" accel="50000" decel="50000" fill="hold" nodeType="afterEffect">
                                  <p:stCondLst>
                                    <p:cond delay="0"/>
                                  </p:stCondLst>
                                  <p:childTnLst>
                                    <p:animMotion origin="layout" path="M 2.5E-6 -1.11111E-6 L 0.05651 -0.00116 " pathEditMode="relative" rAng="0" ptsTypes="AA">
                                      <p:cBhvr>
                                        <p:cTn id="157" dur="250" fill="hold"/>
                                        <p:tgtEl>
                                          <p:spTgt spid="32"/>
                                        </p:tgtEl>
                                        <p:attrNameLst>
                                          <p:attrName>ppt_x</p:attrName>
                                          <p:attrName>ppt_y</p:attrName>
                                        </p:attrNameLst>
                                      </p:cBhvr>
                                      <p:rCtr x="2826" y="-69"/>
                                    </p:animMotion>
                                  </p:childTnLst>
                                </p:cTn>
                              </p:par>
                            </p:childTnLst>
                          </p:cTn>
                        </p:par>
                        <p:par>
                          <p:cTn id="158" fill="hold">
                            <p:stCondLst>
                              <p:cond delay="5250"/>
                            </p:stCondLst>
                            <p:childTnLst>
                              <p:par>
                                <p:cTn id="159" presetID="1" presetClass="entr" presetSubtype="0"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childTnLst>
                                </p:cTn>
                              </p:par>
                              <p:par>
                                <p:cTn id="161" presetID="1" presetClass="exit" presetSubtype="0" fill="hold" nodeType="with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par>
                          <p:cTn id="163" fill="hold">
                            <p:stCondLst>
                              <p:cond delay="5250"/>
                            </p:stCondLst>
                            <p:childTnLst>
                              <p:par>
                                <p:cTn id="164" presetID="42" presetClass="path" presetSubtype="0" accel="50000" decel="50000" fill="hold" nodeType="afterEffect">
                                  <p:stCondLst>
                                    <p:cond delay="0"/>
                                  </p:stCondLst>
                                  <p:childTnLst>
                                    <p:animMotion origin="layout" path="M 4.58333E-6 -7.40741E-7 L 0.05117 0.00046 " pathEditMode="relative" rAng="0" ptsTypes="AA">
                                      <p:cBhvr>
                                        <p:cTn id="165" dur="250" fill="hold"/>
                                        <p:tgtEl>
                                          <p:spTgt spid="33"/>
                                        </p:tgtEl>
                                        <p:attrNameLst>
                                          <p:attrName>ppt_x</p:attrName>
                                          <p:attrName>ppt_y</p:attrName>
                                        </p:attrNameLst>
                                      </p:cBhvr>
                                      <p:rCtr x="2552" y="23"/>
                                    </p:animMotion>
                                  </p:childTnLst>
                                </p:cTn>
                              </p:par>
                            </p:childTnLst>
                          </p:cTn>
                        </p:par>
                        <p:par>
                          <p:cTn id="166" fill="hold">
                            <p:stCondLst>
                              <p:cond delay="5500"/>
                            </p:stCondLst>
                            <p:childTnLst>
                              <p:par>
                                <p:cTn id="167" presetID="1" presetClass="entr" presetSubtype="0" fill="hold" nodeType="afterEffect">
                                  <p:stCondLst>
                                    <p:cond delay="0"/>
                                  </p:stCondLst>
                                  <p:childTnLst>
                                    <p:set>
                                      <p:cBhvr>
                                        <p:cTn id="168" dur="1" fill="hold">
                                          <p:stCondLst>
                                            <p:cond delay="0"/>
                                          </p:stCondLst>
                                        </p:cTn>
                                        <p:tgtEl>
                                          <p:spTgt spid="36"/>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par>
                          <p:cTn id="171" fill="hold">
                            <p:stCondLst>
                              <p:cond delay="5500"/>
                            </p:stCondLst>
                            <p:childTnLst>
                              <p:par>
                                <p:cTn id="172" presetID="42" presetClass="path" presetSubtype="0" accel="50000" decel="50000" fill="hold" nodeType="afterEffect">
                                  <p:stCondLst>
                                    <p:cond delay="0"/>
                                  </p:stCondLst>
                                  <p:childTnLst>
                                    <p:animMotion origin="layout" path="M 6.25E-7 -4.81481E-6 L 0.05299 0.00139 " pathEditMode="relative" rAng="0" ptsTypes="AA">
                                      <p:cBhvr>
                                        <p:cTn id="173" dur="250" fill="hold"/>
                                        <p:tgtEl>
                                          <p:spTgt spid="34"/>
                                        </p:tgtEl>
                                        <p:attrNameLst>
                                          <p:attrName>ppt_x</p:attrName>
                                          <p:attrName>ppt_y</p:attrName>
                                        </p:attrNameLst>
                                      </p:cBhvr>
                                      <p:rCtr x="2643" y="69"/>
                                    </p:animMotion>
                                  </p:childTnLst>
                                </p:cTn>
                              </p:par>
                            </p:childTnLst>
                          </p:cTn>
                        </p:par>
                        <p:par>
                          <p:cTn id="174" fill="hold">
                            <p:stCondLst>
                              <p:cond delay="5750"/>
                            </p:stCondLst>
                            <p:childTnLst>
                              <p:par>
                                <p:cTn id="175" presetID="1" presetClass="entr" presetSubtype="0" fill="hold" nodeType="afterEffect">
                                  <p:stCondLst>
                                    <p:cond delay="0"/>
                                  </p:stCondLst>
                                  <p:childTnLst>
                                    <p:set>
                                      <p:cBhvr>
                                        <p:cTn id="176" dur="1" fill="hold">
                                          <p:stCondLst>
                                            <p:cond delay="0"/>
                                          </p:stCondLst>
                                        </p:cTn>
                                        <p:tgtEl>
                                          <p:spTgt spid="37"/>
                                        </p:tgtEl>
                                        <p:attrNameLst>
                                          <p:attrName>style.visibility</p:attrName>
                                        </p:attrNameLst>
                                      </p:cBhvr>
                                      <p:to>
                                        <p:strVal val="visible"/>
                                      </p:to>
                                    </p:set>
                                  </p:childTnLst>
                                </p:cTn>
                              </p:par>
                              <p:par>
                                <p:cTn id="177" presetID="1" presetClass="exit" presetSubtype="0" fill="hold" nodeType="with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par>
                          <p:cTn id="179" fill="hold">
                            <p:stCondLst>
                              <p:cond delay="5750"/>
                            </p:stCondLst>
                            <p:childTnLst>
                              <p:par>
                                <p:cTn id="180" presetID="42" presetClass="path" presetSubtype="0" accel="50000" decel="50000" fill="hold" nodeType="afterEffect">
                                  <p:stCondLst>
                                    <p:cond delay="0"/>
                                  </p:stCondLst>
                                  <p:childTnLst>
                                    <p:animMotion origin="layout" path="M 2.5E-6 -3.7037E-6 L 0.05195 -3.7037E-6 " pathEditMode="relative" rAng="0" ptsTypes="AA">
                                      <p:cBhvr>
                                        <p:cTn id="181" dur="250" fill="hold"/>
                                        <p:tgtEl>
                                          <p:spTgt spid="29"/>
                                        </p:tgtEl>
                                        <p:attrNameLst>
                                          <p:attrName>ppt_x</p:attrName>
                                          <p:attrName>ppt_y</p:attrName>
                                        </p:attrNameLst>
                                      </p:cBhvr>
                                      <p:rCtr x="2591" y="0"/>
                                    </p:animMotion>
                                  </p:childTnLst>
                                </p:cTn>
                              </p:par>
                              <p:par>
                                <p:cTn id="182" presetID="1" presetClass="exit" presetSubtype="0" fill="hold" nodeType="withEffect">
                                  <p:stCondLst>
                                    <p:cond delay="0"/>
                                  </p:stCondLst>
                                  <p:childTnLst>
                                    <p:set>
                                      <p:cBhvr>
                                        <p:cTn id="183" dur="1" fill="hold">
                                          <p:stCondLst>
                                            <p:cond delay="0"/>
                                          </p:stCondLst>
                                        </p:cTn>
                                        <p:tgtEl>
                                          <p:spTgt spid="29"/>
                                        </p:tgtEl>
                                        <p:attrNameLst>
                                          <p:attrName>style.visibility</p:attrName>
                                        </p:attrNameLst>
                                      </p:cBhvr>
                                      <p:to>
                                        <p:strVal val="hidden"/>
                                      </p:to>
                                    </p:set>
                                  </p:childTnLst>
                                </p:cTn>
                              </p:par>
                            </p:childTnLst>
                          </p:cTn>
                        </p:par>
                        <p:par>
                          <p:cTn id="184" fill="hold">
                            <p:stCondLst>
                              <p:cond delay="6000"/>
                            </p:stCondLst>
                            <p:childTnLst>
                              <p:par>
                                <p:cTn id="185" presetID="9" presetClass="entr" presetSubtype="0" fill="hold" nodeType="afterEffect">
                                  <p:stCondLst>
                                    <p:cond delay="0"/>
                                  </p:stCondLst>
                                  <p:childTnLst>
                                    <p:set>
                                      <p:cBhvr>
                                        <p:cTn id="186" dur="1" fill="hold">
                                          <p:stCondLst>
                                            <p:cond delay="0"/>
                                          </p:stCondLst>
                                        </p:cTn>
                                        <p:tgtEl>
                                          <p:spTgt spid="40"/>
                                        </p:tgtEl>
                                        <p:attrNameLst>
                                          <p:attrName>style.visibility</p:attrName>
                                        </p:attrNameLst>
                                      </p:cBhvr>
                                      <p:to>
                                        <p:strVal val="visible"/>
                                      </p:to>
                                    </p:set>
                                    <p:animEffect transition="in" filter="dissolve">
                                      <p:cBhvr>
                                        <p:cTn id="187" dur="500"/>
                                        <p:tgtEl>
                                          <p:spTgt spid="40"/>
                                        </p:tgtEl>
                                      </p:cBhvr>
                                    </p:animEffect>
                                  </p:childTnLst>
                                </p:cTn>
                              </p:par>
                            </p:childTnLst>
                          </p:cTn>
                        </p:par>
                        <p:par>
                          <p:cTn id="188" fill="hold">
                            <p:stCondLst>
                              <p:cond delay="6500"/>
                            </p:stCondLst>
                            <p:childTnLst>
                              <p:par>
                                <p:cTn id="189" presetID="1" presetClass="exit" presetSubtype="0" fill="hold" nodeType="afterEffect">
                                  <p:stCondLst>
                                    <p:cond delay="0"/>
                                  </p:stCondLst>
                                  <p:childTnLst>
                                    <p:set>
                                      <p:cBhvr>
                                        <p:cTn id="190" dur="1" fill="hold">
                                          <p:stCondLst>
                                            <p:cond delay="0"/>
                                          </p:stCondLst>
                                        </p:cTn>
                                        <p:tgtEl>
                                          <p:spTgt spid="38"/>
                                        </p:tgtEl>
                                        <p:attrNameLst>
                                          <p:attrName>style.visibility</p:attrName>
                                        </p:attrNameLst>
                                      </p:cBhvr>
                                      <p:to>
                                        <p:strVal val="hidden"/>
                                      </p:to>
                                    </p:set>
                                  </p:childTnLst>
                                </p:cTn>
                              </p:par>
                            </p:childTnLst>
                          </p:cTn>
                        </p:par>
                        <p:par>
                          <p:cTn id="191" fill="hold">
                            <p:stCondLst>
                              <p:cond delay="6500"/>
                            </p:stCondLst>
                            <p:childTnLst>
                              <p:par>
                                <p:cTn id="192" presetID="9" presetClass="exit" presetSubtype="0" fill="hold" nodeType="afterEffect">
                                  <p:stCondLst>
                                    <p:cond delay="0"/>
                                  </p:stCondLst>
                                  <p:childTnLst>
                                    <p:animEffect transition="out" filter="dissolve">
                                      <p:cBhvr>
                                        <p:cTn id="193" dur="500"/>
                                        <p:tgtEl>
                                          <p:spTgt spid="40"/>
                                        </p:tgtEl>
                                      </p:cBhvr>
                                    </p:animEffect>
                                    <p:set>
                                      <p:cBhvr>
                                        <p:cTn id="194" dur="1" fill="hold">
                                          <p:stCondLst>
                                            <p:cond delay="499"/>
                                          </p:stCondLst>
                                        </p:cTn>
                                        <p:tgtEl>
                                          <p:spTgt spid="40"/>
                                        </p:tgtEl>
                                        <p:attrNameLst>
                                          <p:attrName>style.visibility</p:attrName>
                                        </p:attrNameLst>
                                      </p:cBhvr>
                                      <p:to>
                                        <p:strVal val="hidden"/>
                                      </p:to>
                                    </p:set>
                                  </p:childTnLst>
                                </p:cTn>
                              </p:par>
                            </p:childTnLst>
                          </p:cTn>
                        </p:par>
                        <p:par>
                          <p:cTn id="195" fill="hold">
                            <p:stCondLst>
                              <p:cond delay="7000"/>
                            </p:stCondLst>
                            <p:childTnLst>
                              <p:par>
                                <p:cTn id="196" presetID="42" presetClass="path" presetSubtype="0" accel="50000" decel="50000" fill="hold" nodeType="afterEffect">
                                  <p:stCondLst>
                                    <p:cond delay="0"/>
                                  </p:stCondLst>
                                  <p:childTnLst>
                                    <p:animMotion origin="layout" path="M 1.04167E-6 1.85185E-6 L 0.14766 -0.0007 " pathEditMode="relative" rAng="0" ptsTypes="AA">
                                      <p:cBhvr>
                                        <p:cTn id="197" dur="250" fill="hold"/>
                                        <p:tgtEl>
                                          <p:spTgt spid="39"/>
                                        </p:tgtEl>
                                        <p:attrNameLst>
                                          <p:attrName>ppt_x</p:attrName>
                                          <p:attrName>ppt_y</p:attrName>
                                        </p:attrNameLst>
                                      </p:cBhvr>
                                      <p:rCtr x="7383" y="-46"/>
                                    </p:animMotion>
                                  </p:childTnLst>
                                </p:cTn>
                              </p:par>
                            </p:childTnLst>
                          </p:cTn>
                        </p:par>
                        <p:par>
                          <p:cTn id="198" fill="hold">
                            <p:stCondLst>
                              <p:cond delay="7250"/>
                            </p:stCondLst>
                            <p:childTnLst>
                              <p:par>
                                <p:cTn id="199" presetID="1" presetClass="entr" presetSubtype="0" fill="hold" nodeType="afterEffect">
                                  <p:stCondLst>
                                    <p:cond delay="0"/>
                                  </p:stCondLst>
                                  <p:childTnLst>
                                    <p:set>
                                      <p:cBhvr>
                                        <p:cTn id="200" dur="1" fill="hold">
                                          <p:stCondLst>
                                            <p:cond delay="0"/>
                                          </p:stCondLst>
                                        </p:cTn>
                                        <p:tgtEl>
                                          <p:spTgt spid="41"/>
                                        </p:tgtEl>
                                        <p:attrNameLst>
                                          <p:attrName>style.visibility</p:attrName>
                                        </p:attrNameLst>
                                      </p:cBhvr>
                                      <p:to>
                                        <p:strVal val="visible"/>
                                      </p:to>
                                    </p:set>
                                  </p:childTnLst>
                                </p:cTn>
                              </p:par>
                              <p:par>
                                <p:cTn id="201" presetID="1" presetClass="exit" presetSubtype="0" fill="hold" nodeType="withEffect">
                                  <p:stCondLst>
                                    <p:cond delay="0"/>
                                  </p:stCondLst>
                                  <p:childTnLst>
                                    <p:set>
                                      <p:cBhvr>
                                        <p:cTn id="202" dur="1" fill="hold">
                                          <p:stCondLst>
                                            <p:cond delay="0"/>
                                          </p:stCondLst>
                                        </p:cTn>
                                        <p:tgtEl>
                                          <p:spTgt spid="39"/>
                                        </p:tgtEl>
                                        <p:attrNameLst>
                                          <p:attrName>style.visibility</p:attrName>
                                        </p:attrNameLst>
                                      </p:cBhvr>
                                      <p:to>
                                        <p:strVal val="hidden"/>
                                      </p:to>
                                    </p:set>
                                  </p:childTnLst>
                                </p:cTn>
                              </p:par>
                            </p:childTnLst>
                          </p:cTn>
                        </p:par>
                        <p:par>
                          <p:cTn id="203" fill="hold">
                            <p:stCondLst>
                              <p:cond delay="7250"/>
                            </p:stCondLst>
                            <p:childTnLst>
                              <p:par>
                                <p:cTn id="204" presetID="42" presetClass="path" presetSubtype="0" accel="50000" decel="50000" fill="hold" nodeType="afterEffect">
                                  <p:stCondLst>
                                    <p:cond delay="0"/>
                                  </p:stCondLst>
                                  <p:childTnLst>
                                    <p:animMotion origin="layout" path="M 2.91667E-6 -1.11111E-6 L 0.0569 -0.00116 " pathEditMode="relative" rAng="0" ptsTypes="AA">
                                      <p:cBhvr>
                                        <p:cTn id="205" dur="250" fill="hold"/>
                                        <p:tgtEl>
                                          <p:spTgt spid="36"/>
                                        </p:tgtEl>
                                        <p:attrNameLst>
                                          <p:attrName>ppt_x</p:attrName>
                                          <p:attrName>ppt_y</p:attrName>
                                        </p:attrNameLst>
                                      </p:cBhvr>
                                      <p:rCtr x="2839" y="-69"/>
                                    </p:animMotion>
                                  </p:childTnLst>
                                </p:cTn>
                              </p:par>
                            </p:childTnLst>
                          </p:cTn>
                        </p:par>
                        <p:par>
                          <p:cTn id="206" fill="hold">
                            <p:stCondLst>
                              <p:cond delay="7500"/>
                            </p:stCondLst>
                            <p:childTnLst>
                              <p:par>
                                <p:cTn id="207" presetID="1" presetClass="entr" presetSubtype="0" fill="hold" nodeType="afterEffect">
                                  <p:stCondLst>
                                    <p:cond delay="0"/>
                                  </p:stCondLst>
                                  <p:childTnLst>
                                    <p:set>
                                      <p:cBhvr>
                                        <p:cTn id="208" dur="1" fill="hold">
                                          <p:stCondLst>
                                            <p:cond delay="0"/>
                                          </p:stCondLst>
                                        </p:cTn>
                                        <p:tgtEl>
                                          <p:spTgt spid="42"/>
                                        </p:tgtEl>
                                        <p:attrNameLst>
                                          <p:attrName>style.visibility</p:attrName>
                                        </p:attrNameLst>
                                      </p:cBhvr>
                                      <p:to>
                                        <p:strVal val="visible"/>
                                      </p:to>
                                    </p:set>
                                  </p:childTnLst>
                                </p:cTn>
                              </p:par>
                              <p:par>
                                <p:cTn id="209" presetID="1" presetClass="exit" presetSubtype="0" fill="hold" nodeType="withEffect">
                                  <p:stCondLst>
                                    <p:cond delay="0"/>
                                  </p:stCondLst>
                                  <p:childTnLst>
                                    <p:set>
                                      <p:cBhvr>
                                        <p:cTn id="210" dur="1" fill="hold">
                                          <p:stCondLst>
                                            <p:cond delay="0"/>
                                          </p:stCondLst>
                                        </p:cTn>
                                        <p:tgtEl>
                                          <p:spTgt spid="36"/>
                                        </p:tgtEl>
                                        <p:attrNameLst>
                                          <p:attrName>style.visibility</p:attrName>
                                        </p:attrNameLst>
                                      </p:cBhvr>
                                      <p:to>
                                        <p:strVal val="hidden"/>
                                      </p:to>
                                    </p:set>
                                  </p:childTnLst>
                                </p:cTn>
                              </p:par>
                            </p:childTnLst>
                          </p:cTn>
                        </p:par>
                        <p:par>
                          <p:cTn id="211" fill="hold">
                            <p:stCondLst>
                              <p:cond delay="7500"/>
                            </p:stCondLst>
                            <p:childTnLst>
                              <p:par>
                                <p:cTn id="212" presetID="42" presetClass="path" presetSubtype="0" accel="50000" decel="50000" fill="hold" nodeType="afterEffect">
                                  <p:stCondLst>
                                    <p:cond delay="0"/>
                                  </p:stCondLst>
                                  <p:childTnLst>
                                    <p:animMotion origin="layout" path="M 4.79167E-6 3.7037E-7 L 0.0513 -0.00093 " pathEditMode="relative" rAng="0" ptsTypes="AA">
                                      <p:cBhvr>
                                        <p:cTn id="213" dur="250" fill="hold"/>
                                        <p:tgtEl>
                                          <p:spTgt spid="37"/>
                                        </p:tgtEl>
                                        <p:attrNameLst>
                                          <p:attrName>ppt_x</p:attrName>
                                          <p:attrName>ppt_y</p:attrName>
                                        </p:attrNameLst>
                                      </p:cBhvr>
                                      <p:rCtr x="2565" y="-46"/>
                                    </p:animMotion>
                                  </p:childTnLst>
                                </p:cTn>
                              </p:par>
                            </p:childTnLst>
                          </p:cTn>
                        </p:par>
                        <p:par>
                          <p:cTn id="214" fill="hold">
                            <p:stCondLst>
                              <p:cond delay="7750"/>
                            </p:stCondLst>
                            <p:childTnLst>
                              <p:par>
                                <p:cTn id="215" presetID="1" presetClass="entr" presetSubtype="0" fill="hold" nodeType="afterEffect">
                                  <p:stCondLst>
                                    <p:cond delay="0"/>
                                  </p:stCondLst>
                                  <p:childTnLst>
                                    <p:set>
                                      <p:cBhvr>
                                        <p:cTn id="216" dur="1" fill="hold">
                                          <p:stCondLst>
                                            <p:cond delay="0"/>
                                          </p:stCondLst>
                                        </p:cTn>
                                        <p:tgtEl>
                                          <p:spTgt spid="43"/>
                                        </p:tgtEl>
                                        <p:attrNameLst>
                                          <p:attrName>style.visibility</p:attrName>
                                        </p:attrNameLst>
                                      </p:cBhvr>
                                      <p:to>
                                        <p:strVal val="visible"/>
                                      </p:to>
                                    </p:set>
                                  </p:childTnLst>
                                </p:cTn>
                              </p:par>
                              <p:par>
                                <p:cTn id="217" presetID="1" presetClass="exit" presetSubtype="0" fill="hold" nodeType="withEffect">
                                  <p:stCondLst>
                                    <p:cond delay="0"/>
                                  </p:stCondLst>
                                  <p:childTnLst>
                                    <p:set>
                                      <p:cBhvr>
                                        <p:cTn id="218" dur="1" fill="hold">
                                          <p:stCondLst>
                                            <p:cond delay="0"/>
                                          </p:stCondLst>
                                        </p:cTn>
                                        <p:tgtEl>
                                          <p:spTgt spid="37"/>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9" presetClass="entr" presetSubtype="0" fill="hold" nodeType="clickEffect">
                                  <p:stCondLst>
                                    <p:cond delay="0"/>
                                  </p:stCondLst>
                                  <p:childTnLst>
                                    <p:set>
                                      <p:cBhvr>
                                        <p:cTn id="222" dur="1" fill="hold">
                                          <p:stCondLst>
                                            <p:cond delay="0"/>
                                          </p:stCondLst>
                                        </p:cTn>
                                        <p:tgtEl>
                                          <p:spTgt spid="44"/>
                                        </p:tgtEl>
                                        <p:attrNameLst>
                                          <p:attrName>style.visibility</p:attrName>
                                        </p:attrNameLst>
                                      </p:cBhvr>
                                      <p:to>
                                        <p:strVal val="visible"/>
                                      </p:to>
                                    </p:set>
                                    <p:animEffect transition="in" filter="dissolve">
                                      <p:cBhvr>
                                        <p:cTn id="223" dur="500"/>
                                        <p:tgtEl>
                                          <p:spTgt spid="44"/>
                                        </p:tgtEl>
                                      </p:cBhvr>
                                    </p:animEffect>
                                  </p:childTnLst>
                                </p:cTn>
                              </p:par>
                            </p:childTnLst>
                          </p:cTn>
                        </p:par>
                        <p:par>
                          <p:cTn id="224" fill="hold">
                            <p:stCondLst>
                              <p:cond delay="500"/>
                            </p:stCondLst>
                            <p:childTnLst>
                              <p:par>
                                <p:cTn id="225" presetID="1" presetClass="exit" presetSubtype="0" fill="hold" nodeType="afterEffect">
                                  <p:stCondLst>
                                    <p:cond delay="0"/>
                                  </p:stCondLst>
                                  <p:childTnLst>
                                    <p:set>
                                      <p:cBhvr>
                                        <p:cTn id="226" dur="1" fill="hold">
                                          <p:stCondLst>
                                            <p:cond delay="0"/>
                                          </p:stCondLst>
                                        </p:cTn>
                                        <p:tgtEl>
                                          <p:spTgt spid="41"/>
                                        </p:tgtEl>
                                        <p:attrNameLst>
                                          <p:attrName>style.visibility</p:attrName>
                                        </p:attrNameLst>
                                      </p:cBhvr>
                                      <p:to>
                                        <p:strVal val="hidden"/>
                                      </p:to>
                                    </p:set>
                                  </p:childTnLst>
                                </p:cTn>
                              </p:par>
                            </p:childTnLst>
                          </p:cTn>
                        </p:par>
                        <p:par>
                          <p:cTn id="227" fill="hold">
                            <p:stCondLst>
                              <p:cond delay="500"/>
                            </p:stCondLst>
                            <p:childTnLst>
                              <p:par>
                                <p:cTn id="228" presetID="32" presetClass="emph" presetSubtype="0" fill="hold" nodeType="afterEffect">
                                  <p:stCondLst>
                                    <p:cond delay="0"/>
                                  </p:stCondLst>
                                  <p:childTnLst>
                                    <p:animRot by="120000">
                                      <p:cBhvr>
                                        <p:cTn id="229" dur="100" fill="hold">
                                          <p:stCondLst>
                                            <p:cond delay="0"/>
                                          </p:stCondLst>
                                        </p:cTn>
                                        <p:tgtEl>
                                          <p:spTgt spid="44"/>
                                        </p:tgtEl>
                                        <p:attrNameLst>
                                          <p:attrName>r</p:attrName>
                                        </p:attrNameLst>
                                      </p:cBhvr>
                                    </p:animRot>
                                    <p:animRot by="-240000">
                                      <p:cBhvr>
                                        <p:cTn id="230" dur="200" fill="hold">
                                          <p:stCondLst>
                                            <p:cond delay="200"/>
                                          </p:stCondLst>
                                        </p:cTn>
                                        <p:tgtEl>
                                          <p:spTgt spid="44"/>
                                        </p:tgtEl>
                                        <p:attrNameLst>
                                          <p:attrName>r</p:attrName>
                                        </p:attrNameLst>
                                      </p:cBhvr>
                                    </p:animRot>
                                    <p:animRot by="240000">
                                      <p:cBhvr>
                                        <p:cTn id="231" dur="200" fill="hold">
                                          <p:stCondLst>
                                            <p:cond delay="400"/>
                                          </p:stCondLst>
                                        </p:cTn>
                                        <p:tgtEl>
                                          <p:spTgt spid="44"/>
                                        </p:tgtEl>
                                        <p:attrNameLst>
                                          <p:attrName>r</p:attrName>
                                        </p:attrNameLst>
                                      </p:cBhvr>
                                    </p:animRot>
                                    <p:animRot by="-240000">
                                      <p:cBhvr>
                                        <p:cTn id="232" dur="200" fill="hold">
                                          <p:stCondLst>
                                            <p:cond delay="600"/>
                                          </p:stCondLst>
                                        </p:cTn>
                                        <p:tgtEl>
                                          <p:spTgt spid="44"/>
                                        </p:tgtEl>
                                        <p:attrNameLst>
                                          <p:attrName>r</p:attrName>
                                        </p:attrNameLst>
                                      </p:cBhvr>
                                    </p:animRot>
                                    <p:animRot by="120000">
                                      <p:cBhvr>
                                        <p:cTn id="233" dur="200" fill="hold">
                                          <p:stCondLst>
                                            <p:cond delay="800"/>
                                          </p:stCondLst>
                                        </p:cTn>
                                        <p:tgtEl>
                                          <p:spTgt spid="44"/>
                                        </p:tgtEl>
                                        <p:attrNameLst>
                                          <p:attrName>r</p:attrName>
                                        </p:attrNameLst>
                                      </p:cBhvr>
                                    </p:animRo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13"/>
                                        </p:tgtEl>
                                        <p:attrNameLst>
                                          <p:attrName>style.visibility</p:attrName>
                                        </p:attrNameLst>
                                      </p:cBhvr>
                                      <p:to>
                                        <p:strVal val="visible"/>
                                      </p:to>
                                    </p:set>
                                    <p:animEffect transition="in" filter="fade">
                                      <p:cBhvr>
                                        <p:cTn id="238" dur="500"/>
                                        <p:tgtEl>
                                          <p:spTgt spid="13"/>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1" fill="hold" nodeType="clickEffect">
                                  <p:stCondLst>
                                    <p:cond delay="0"/>
                                  </p:stCondLst>
                                  <p:childTnLst>
                                    <p:set>
                                      <p:cBhvr>
                                        <p:cTn id="242" dur="1" fill="hold">
                                          <p:stCondLst>
                                            <p:cond delay="0"/>
                                          </p:stCondLst>
                                        </p:cTn>
                                        <p:tgtEl>
                                          <p:spTgt spid="45"/>
                                        </p:tgtEl>
                                        <p:attrNameLst>
                                          <p:attrName>style.visibility</p:attrName>
                                        </p:attrNameLst>
                                      </p:cBhvr>
                                      <p:to>
                                        <p:strVal val="visible"/>
                                      </p:to>
                                    </p:set>
                                    <p:animEffect transition="in" filter="wipe(up)">
                                      <p:cBhvr>
                                        <p:cTn id="243" dur="500"/>
                                        <p:tgtEl>
                                          <p:spTgt spid="45"/>
                                        </p:tgtEl>
                                      </p:cBhvr>
                                    </p:animEffect>
                                  </p:childTnLst>
                                </p:cTn>
                              </p:par>
                              <p:par>
                                <p:cTn id="244" presetID="42" presetClass="path" presetSubtype="0" accel="50000" decel="50000" fill="hold" nodeType="withEffect">
                                  <p:stCondLst>
                                    <p:cond delay="0"/>
                                  </p:stCondLst>
                                  <p:childTnLst>
                                    <p:animMotion origin="layout" path="M 4.79167E-6 -1.11111E-6 L -0.14766 0.13102 " pathEditMode="relative" rAng="0" ptsTypes="AA">
                                      <p:cBhvr>
                                        <p:cTn id="245" dur="1500" fill="hold"/>
                                        <p:tgtEl>
                                          <p:spTgt spid="44"/>
                                        </p:tgtEl>
                                        <p:attrNameLst>
                                          <p:attrName>ppt_x</p:attrName>
                                          <p:attrName>ppt_y</p:attrName>
                                        </p:attrNameLst>
                                      </p:cBhvr>
                                      <p:rCtr x="-7383" y="6551"/>
                                    </p:animMotion>
                                  </p:childTnLst>
                                </p:cTn>
                              </p:par>
                            </p:childTnLst>
                          </p:cTn>
                        </p:par>
                        <p:par>
                          <p:cTn id="246" fill="hold">
                            <p:stCondLst>
                              <p:cond delay="1500"/>
                            </p:stCondLst>
                            <p:childTnLst>
                              <p:par>
                                <p:cTn id="247" presetID="1" presetClass="entr" presetSubtype="0" fill="hold" nodeType="afterEffect">
                                  <p:stCondLst>
                                    <p:cond delay="0"/>
                                  </p:stCondLst>
                                  <p:childTnLst>
                                    <p:set>
                                      <p:cBhvr>
                                        <p:cTn id="248" dur="1" fill="hold">
                                          <p:stCondLst>
                                            <p:cond delay="0"/>
                                          </p:stCondLst>
                                        </p:cTn>
                                        <p:tgtEl>
                                          <p:spTgt spid="46"/>
                                        </p:tgtEl>
                                        <p:attrNameLst>
                                          <p:attrName>style.visibility</p:attrName>
                                        </p:attrNameLst>
                                      </p:cBhvr>
                                      <p:to>
                                        <p:strVal val="visible"/>
                                      </p:to>
                                    </p:set>
                                  </p:childTnLst>
                                </p:cTn>
                              </p:par>
                              <p:par>
                                <p:cTn id="249" presetID="1" presetClass="exit" presetSubtype="0" fill="hold" nodeType="withEffect">
                                  <p:stCondLst>
                                    <p:cond delay="0"/>
                                  </p:stCondLst>
                                  <p:childTnLst>
                                    <p:set>
                                      <p:cBhvr>
                                        <p:cTn id="250" dur="1" fill="hold">
                                          <p:stCondLst>
                                            <p:cond delay="0"/>
                                          </p:stCondLst>
                                        </p:cTn>
                                        <p:tgtEl>
                                          <p:spTgt spid="44"/>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0" presetClass="exit" presetSubtype="0" fill="hold" nodeType="clickEffect">
                                  <p:stCondLst>
                                    <p:cond delay="0"/>
                                  </p:stCondLst>
                                  <p:childTnLst>
                                    <p:animEffect transition="out" filter="fade">
                                      <p:cBhvr>
                                        <p:cTn id="254" dur="500"/>
                                        <p:tgtEl>
                                          <p:spTgt spid="45"/>
                                        </p:tgtEl>
                                      </p:cBhvr>
                                    </p:animEffect>
                                    <p:set>
                                      <p:cBhvr>
                                        <p:cTn id="255" dur="1" fill="hold">
                                          <p:stCondLst>
                                            <p:cond delay="499"/>
                                          </p:stCondLst>
                                        </p:cTn>
                                        <p:tgtEl>
                                          <p:spTgt spid="45"/>
                                        </p:tgtEl>
                                        <p:attrNameLst>
                                          <p:attrName>style.visibility</p:attrName>
                                        </p:attrNameLst>
                                      </p:cBhvr>
                                      <p:to>
                                        <p:strVal val="hidden"/>
                                      </p:to>
                                    </p:set>
                                  </p:childTnLst>
                                </p:cTn>
                              </p:par>
                            </p:childTnLst>
                          </p:cTn>
                        </p:par>
                        <p:par>
                          <p:cTn id="256" fill="hold">
                            <p:stCondLst>
                              <p:cond delay="500"/>
                            </p:stCondLst>
                            <p:childTnLst>
                              <p:par>
                                <p:cTn id="257" presetID="42" presetClass="path" presetSubtype="0" accel="50000" decel="50000" fill="hold" nodeType="afterEffect">
                                  <p:stCondLst>
                                    <p:cond delay="0"/>
                                  </p:stCondLst>
                                  <p:childTnLst>
                                    <p:animMotion origin="layout" path="M 1.04167E-6 3.7037E-7 L 0.14753 0.00023 " pathEditMode="relative" rAng="0" ptsTypes="AA">
                                      <p:cBhvr>
                                        <p:cTn id="258" dur="250" fill="hold"/>
                                        <p:tgtEl>
                                          <p:spTgt spid="42"/>
                                        </p:tgtEl>
                                        <p:attrNameLst>
                                          <p:attrName>ppt_x</p:attrName>
                                          <p:attrName>ppt_y</p:attrName>
                                        </p:attrNameLst>
                                      </p:cBhvr>
                                      <p:rCtr x="7370" y="0"/>
                                    </p:animMotion>
                                  </p:childTnLst>
                                </p:cTn>
                              </p:par>
                            </p:childTnLst>
                          </p:cTn>
                        </p:par>
                        <p:par>
                          <p:cTn id="259" fill="hold">
                            <p:stCondLst>
                              <p:cond delay="750"/>
                            </p:stCondLst>
                            <p:childTnLst>
                              <p:par>
                                <p:cTn id="260" presetID="1" presetClass="entr" presetSubtype="0" fill="hold" nodeType="afterEffect">
                                  <p:stCondLst>
                                    <p:cond delay="0"/>
                                  </p:stCondLst>
                                  <p:childTnLst>
                                    <p:set>
                                      <p:cBhvr>
                                        <p:cTn id="261" dur="1" fill="hold">
                                          <p:stCondLst>
                                            <p:cond delay="0"/>
                                          </p:stCondLst>
                                        </p:cTn>
                                        <p:tgtEl>
                                          <p:spTgt spid="47"/>
                                        </p:tgtEl>
                                        <p:attrNameLst>
                                          <p:attrName>style.visibility</p:attrName>
                                        </p:attrNameLst>
                                      </p:cBhvr>
                                      <p:to>
                                        <p:strVal val="visible"/>
                                      </p:to>
                                    </p:set>
                                  </p:childTnLst>
                                </p:cTn>
                              </p:par>
                              <p:par>
                                <p:cTn id="262" presetID="1" presetClass="exit" presetSubtype="0" fill="hold" nodeType="withEffect">
                                  <p:stCondLst>
                                    <p:cond delay="0"/>
                                  </p:stCondLst>
                                  <p:childTnLst>
                                    <p:set>
                                      <p:cBhvr>
                                        <p:cTn id="263" dur="1" fill="hold">
                                          <p:stCondLst>
                                            <p:cond delay="0"/>
                                          </p:stCondLst>
                                        </p:cTn>
                                        <p:tgtEl>
                                          <p:spTgt spid="42"/>
                                        </p:tgtEl>
                                        <p:attrNameLst>
                                          <p:attrName>style.visibility</p:attrName>
                                        </p:attrNameLst>
                                      </p:cBhvr>
                                      <p:to>
                                        <p:strVal val="hidden"/>
                                      </p:to>
                                    </p:set>
                                  </p:childTnLst>
                                </p:cTn>
                              </p:par>
                            </p:childTnLst>
                          </p:cTn>
                        </p:par>
                        <p:par>
                          <p:cTn id="264" fill="hold">
                            <p:stCondLst>
                              <p:cond delay="750"/>
                            </p:stCondLst>
                            <p:childTnLst>
                              <p:par>
                                <p:cTn id="265" presetID="42" presetClass="path" presetSubtype="0" accel="50000" decel="50000" fill="hold" nodeType="afterEffect">
                                  <p:stCondLst>
                                    <p:cond delay="0"/>
                                  </p:stCondLst>
                                  <p:childTnLst>
                                    <p:animMotion origin="layout" path="M 2.29167E-6 3.7037E-7 L 0.05638 -0.00093 " pathEditMode="relative" rAng="0" ptsTypes="AA">
                                      <p:cBhvr>
                                        <p:cTn id="266" dur="250" fill="hold"/>
                                        <p:tgtEl>
                                          <p:spTgt spid="43"/>
                                        </p:tgtEl>
                                        <p:attrNameLst>
                                          <p:attrName>ppt_x</p:attrName>
                                          <p:attrName>ppt_y</p:attrName>
                                        </p:attrNameLst>
                                      </p:cBhvr>
                                      <p:rCtr x="2812" y="-46"/>
                                    </p:animMotion>
                                  </p:childTnLst>
                                </p:cTn>
                              </p:par>
                            </p:childTnLst>
                          </p:cTn>
                        </p:par>
                        <p:par>
                          <p:cTn id="267" fill="hold">
                            <p:stCondLst>
                              <p:cond delay="1000"/>
                            </p:stCondLst>
                            <p:childTnLst>
                              <p:par>
                                <p:cTn id="268" presetID="1" presetClass="entr" presetSubtype="0" fill="hold" nodeType="afterEffect">
                                  <p:stCondLst>
                                    <p:cond delay="0"/>
                                  </p:stCondLst>
                                  <p:childTnLst>
                                    <p:set>
                                      <p:cBhvr>
                                        <p:cTn id="269" dur="1" fill="hold">
                                          <p:stCondLst>
                                            <p:cond delay="0"/>
                                          </p:stCondLst>
                                        </p:cTn>
                                        <p:tgtEl>
                                          <p:spTgt spid="48"/>
                                        </p:tgtEl>
                                        <p:attrNameLst>
                                          <p:attrName>style.visibility</p:attrName>
                                        </p:attrNameLst>
                                      </p:cBhvr>
                                      <p:to>
                                        <p:strVal val="visible"/>
                                      </p:to>
                                    </p:set>
                                  </p:childTnLst>
                                </p:cTn>
                              </p:par>
                              <p:par>
                                <p:cTn id="270" presetID="1" presetClass="exit" presetSubtype="0" fill="hold" nodeType="withEffect">
                                  <p:stCondLst>
                                    <p:cond delay="0"/>
                                  </p:stCondLst>
                                  <p:childTnLst>
                                    <p:set>
                                      <p:cBhvr>
                                        <p:cTn id="271" dur="1" fill="hold">
                                          <p:stCondLst>
                                            <p:cond delay="0"/>
                                          </p:stCondLst>
                                        </p:cTn>
                                        <p:tgtEl>
                                          <p:spTgt spid="43"/>
                                        </p:tgtEl>
                                        <p:attrNameLst>
                                          <p:attrName>style.visibility</p:attrName>
                                        </p:attrNameLst>
                                      </p:cBhvr>
                                      <p:to>
                                        <p:strVal val="hidden"/>
                                      </p:to>
                                    </p:set>
                                  </p:childTnLst>
                                </p:cTn>
                              </p:par>
                            </p:childTnLst>
                          </p:cTn>
                        </p:par>
                        <p:par>
                          <p:cTn id="272" fill="hold">
                            <p:stCondLst>
                              <p:cond delay="1000"/>
                            </p:stCondLst>
                            <p:childTnLst>
                              <p:par>
                                <p:cTn id="273" presetID="9" presetClass="entr" presetSubtype="0" fill="hold" nodeType="afterEffect">
                                  <p:stCondLst>
                                    <p:cond delay="0"/>
                                  </p:stCondLst>
                                  <p:childTnLst>
                                    <p:set>
                                      <p:cBhvr>
                                        <p:cTn id="274" dur="1" fill="hold">
                                          <p:stCondLst>
                                            <p:cond delay="0"/>
                                          </p:stCondLst>
                                        </p:cTn>
                                        <p:tgtEl>
                                          <p:spTgt spid="49"/>
                                        </p:tgtEl>
                                        <p:attrNameLst>
                                          <p:attrName>style.visibility</p:attrName>
                                        </p:attrNameLst>
                                      </p:cBhvr>
                                      <p:to>
                                        <p:strVal val="visible"/>
                                      </p:to>
                                    </p:set>
                                    <p:animEffect transition="in" filter="dissolve">
                                      <p:cBhvr>
                                        <p:cTn id="275" dur="500"/>
                                        <p:tgtEl>
                                          <p:spTgt spid="49"/>
                                        </p:tgtEl>
                                      </p:cBhvr>
                                    </p:animEffect>
                                  </p:childTnLst>
                                </p:cTn>
                              </p:par>
                            </p:childTnLst>
                          </p:cTn>
                        </p:par>
                        <p:par>
                          <p:cTn id="276" fill="hold">
                            <p:stCondLst>
                              <p:cond delay="1500"/>
                            </p:stCondLst>
                            <p:childTnLst>
                              <p:par>
                                <p:cTn id="277" presetID="1" presetClass="exit" presetSubtype="0" fill="hold" nodeType="afterEffect">
                                  <p:stCondLst>
                                    <p:cond delay="0"/>
                                  </p:stCondLst>
                                  <p:childTnLst>
                                    <p:set>
                                      <p:cBhvr>
                                        <p:cTn id="278" dur="1" fill="hold">
                                          <p:stCondLst>
                                            <p:cond delay="0"/>
                                          </p:stCondLst>
                                        </p:cTn>
                                        <p:tgtEl>
                                          <p:spTgt spid="47"/>
                                        </p:tgtEl>
                                        <p:attrNameLst>
                                          <p:attrName>style.visibility</p:attrName>
                                        </p:attrNameLst>
                                      </p:cBhvr>
                                      <p:to>
                                        <p:strVal val="hidden"/>
                                      </p:to>
                                    </p:set>
                                  </p:childTnLst>
                                </p:cTn>
                              </p:par>
                            </p:childTnLst>
                          </p:cTn>
                        </p:par>
                        <p:par>
                          <p:cTn id="279" fill="hold">
                            <p:stCondLst>
                              <p:cond delay="1500"/>
                            </p:stCondLst>
                            <p:childTnLst>
                              <p:par>
                                <p:cTn id="280" presetID="9" presetClass="exit" presetSubtype="0" fill="hold" nodeType="afterEffect">
                                  <p:stCondLst>
                                    <p:cond delay="0"/>
                                  </p:stCondLst>
                                  <p:childTnLst>
                                    <p:animEffect transition="out" filter="dissolve">
                                      <p:cBhvr>
                                        <p:cTn id="281" dur="500"/>
                                        <p:tgtEl>
                                          <p:spTgt spid="49"/>
                                        </p:tgtEl>
                                      </p:cBhvr>
                                    </p:animEffect>
                                    <p:set>
                                      <p:cBhvr>
                                        <p:cTn id="282" dur="1" fill="hold">
                                          <p:stCondLst>
                                            <p:cond delay="499"/>
                                          </p:stCondLst>
                                        </p:cTn>
                                        <p:tgtEl>
                                          <p:spTgt spid="49"/>
                                        </p:tgtEl>
                                        <p:attrNameLst>
                                          <p:attrName>style.visibility</p:attrName>
                                        </p:attrNameLst>
                                      </p:cBhvr>
                                      <p:to>
                                        <p:strVal val="hidden"/>
                                      </p:to>
                                    </p:set>
                                  </p:childTnLst>
                                </p:cTn>
                              </p:par>
                            </p:childTnLst>
                          </p:cTn>
                        </p:par>
                        <p:par>
                          <p:cTn id="283" fill="hold">
                            <p:stCondLst>
                              <p:cond delay="2000"/>
                            </p:stCondLst>
                            <p:childTnLst>
                              <p:par>
                                <p:cTn id="284" presetID="42" presetClass="path" presetSubtype="0" accel="50000" decel="50000" fill="hold" nodeType="afterEffect">
                                  <p:stCondLst>
                                    <p:cond delay="0"/>
                                  </p:stCondLst>
                                  <p:childTnLst>
                                    <p:animMotion origin="layout" path="M 1.11022E-16 3.7037E-7 L 0.14701 0.00023 " pathEditMode="relative" rAng="0" ptsTypes="AA">
                                      <p:cBhvr>
                                        <p:cTn id="285" dur="250" fill="hold"/>
                                        <p:tgtEl>
                                          <p:spTgt spid="48"/>
                                        </p:tgtEl>
                                        <p:attrNameLst>
                                          <p:attrName>ppt_x</p:attrName>
                                          <p:attrName>ppt_y</p:attrName>
                                        </p:attrNameLst>
                                      </p:cBhvr>
                                      <p:rCtr x="7344" y="0"/>
                                    </p:animMotion>
                                  </p:childTnLst>
                                </p:cTn>
                              </p:par>
                            </p:childTnLst>
                          </p:cTn>
                        </p:par>
                        <p:par>
                          <p:cTn id="286" fill="hold">
                            <p:stCondLst>
                              <p:cond delay="2250"/>
                            </p:stCondLst>
                            <p:childTnLst>
                              <p:par>
                                <p:cTn id="287" presetID="1" presetClass="entr" presetSubtype="0" fill="hold" nodeType="afterEffect">
                                  <p:stCondLst>
                                    <p:cond delay="0"/>
                                  </p:stCondLst>
                                  <p:childTnLst>
                                    <p:set>
                                      <p:cBhvr>
                                        <p:cTn id="288" dur="1" fill="hold">
                                          <p:stCondLst>
                                            <p:cond delay="0"/>
                                          </p:stCondLst>
                                        </p:cTn>
                                        <p:tgtEl>
                                          <p:spTgt spid="50"/>
                                        </p:tgtEl>
                                        <p:attrNameLst>
                                          <p:attrName>style.visibility</p:attrName>
                                        </p:attrNameLst>
                                      </p:cBhvr>
                                      <p:to>
                                        <p:strVal val="visible"/>
                                      </p:to>
                                    </p:set>
                                  </p:childTnLst>
                                </p:cTn>
                              </p:par>
                              <p:par>
                                <p:cTn id="289" presetID="1" presetClass="exit" presetSubtype="0" fill="hold" nodeType="withEffect">
                                  <p:stCondLst>
                                    <p:cond delay="0"/>
                                  </p:stCondLst>
                                  <p:childTnLst>
                                    <p:set>
                                      <p:cBhvr>
                                        <p:cTn id="290" dur="1" fill="hold">
                                          <p:stCondLst>
                                            <p:cond delay="0"/>
                                          </p:stCondLst>
                                        </p:cTn>
                                        <p:tgtEl>
                                          <p:spTgt spid="48"/>
                                        </p:tgtEl>
                                        <p:attrNameLst>
                                          <p:attrName>style.visibility</p:attrName>
                                        </p:attrNameLst>
                                      </p:cBhvr>
                                      <p:to>
                                        <p:strVal val="hidden"/>
                                      </p:to>
                                    </p:set>
                                  </p:childTnLst>
                                </p:cTn>
                              </p:par>
                            </p:childTnLst>
                          </p:cTn>
                        </p:par>
                        <p:par>
                          <p:cTn id="291" fill="hold">
                            <p:stCondLst>
                              <p:cond delay="2250"/>
                            </p:stCondLst>
                            <p:childTnLst>
                              <p:par>
                                <p:cTn id="292" presetID="9" presetClass="entr" presetSubtype="0" fill="hold" nodeType="afterEffect">
                                  <p:stCondLst>
                                    <p:cond delay="0"/>
                                  </p:stCondLst>
                                  <p:childTnLst>
                                    <p:set>
                                      <p:cBhvr>
                                        <p:cTn id="293" dur="1" fill="hold">
                                          <p:stCondLst>
                                            <p:cond delay="0"/>
                                          </p:stCondLst>
                                        </p:cTn>
                                        <p:tgtEl>
                                          <p:spTgt spid="51"/>
                                        </p:tgtEl>
                                        <p:attrNameLst>
                                          <p:attrName>style.visibility</p:attrName>
                                        </p:attrNameLst>
                                      </p:cBhvr>
                                      <p:to>
                                        <p:strVal val="visible"/>
                                      </p:to>
                                    </p:set>
                                    <p:animEffect transition="in" filter="dissolve">
                                      <p:cBhvr>
                                        <p:cTn id="294" dur="500"/>
                                        <p:tgtEl>
                                          <p:spTgt spid="51"/>
                                        </p:tgtEl>
                                      </p:cBhvr>
                                    </p:animEffect>
                                  </p:childTnLst>
                                </p:cTn>
                              </p:par>
                            </p:childTnLst>
                          </p:cTn>
                        </p:par>
                        <p:par>
                          <p:cTn id="295" fill="hold">
                            <p:stCondLst>
                              <p:cond delay="2750"/>
                            </p:stCondLst>
                            <p:childTnLst>
                              <p:par>
                                <p:cTn id="296" presetID="1" presetClass="exit" presetSubtype="0" fill="hold" nodeType="afterEffect">
                                  <p:stCondLst>
                                    <p:cond delay="0"/>
                                  </p:stCondLst>
                                  <p:childTnLst>
                                    <p:set>
                                      <p:cBhvr>
                                        <p:cTn id="297" dur="1" fill="hold">
                                          <p:stCondLst>
                                            <p:cond delay="0"/>
                                          </p:stCondLst>
                                        </p:cTn>
                                        <p:tgtEl>
                                          <p:spTgt spid="50"/>
                                        </p:tgtEl>
                                        <p:attrNameLst>
                                          <p:attrName>style.visibility</p:attrName>
                                        </p:attrNameLst>
                                      </p:cBhvr>
                                      <p:to>
                                        <p:strVal val="hidden"/>
                                      </p:to>
                                    </p:set>
                                  </p:childTnLst>
                                </p:cTn>
                              </p:par>
                            </p:childTnLst>
                          </p:cTn>
                        </p:par>
                        <p:par>
                          <p:cTn id="298" fill="hold">
                            <p:stCondLst>
                              <p:cond delay="2750"/>
                            </p:stCondLst>
                            <p:childTnLst>
                              <p:par>
                                <p:cTn id="299" presetID="9" presetClass="exit" presetSubtype="0" fill="hold" nodeType="afterEffect">
                                  <p:stCondLst>
                                    <p:cond delay="0"/>
                                  </p:stCondLst>
                                  <p:childTnLst>
                                    <p:animEffect transition="out" filter="dissolve">
                                      <p:cBhvr>
                                        <p:cTn id="300" dur="500"/>
                                        <p:tgtEl>
                                          <p:spTgt spid="51"/>
                                        </p:tgtEl>
                                      </p:cBhvr>
                                    </p:animEffect>
                                    <p:set>
                                      <p:cBhvr>
                                        <p:cTn id="301"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27870-C0BF-CA1C-B72A-302B1543B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C013F-567E-BD7C-CCFF-506098C83AB5}"/>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B887CE6E-F686-534B-5331-7DB7C5B2DCAF}"/>
              </a:ext>
            </a:extLst>
          </p:cNvPr>
          <p:cNvSpPr/>
          <p:nvPr/>
        </p:nvSpPr>
        <p:spPr>
          <a:xfrm>
            <a:off x="552767"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Reliability</a:t>
            </a:r>
          </a:p>
        </p:txBody>
      </p:sp>
      <p:sp>
        <p:nvSpPr>
          <p:cNvPr id="4" name="Primary Context Box">
            <a:extLst>
              <a:ext uri="{FF2B5EF4-FFF2-40B4-BE49-F238E27FC236}">
                <a16:creationId xmlns:a16="http://schemas.microsoft.com/office/drawing/2014/main" id="{BF6AF6D9-51B4-43F2-D811-61059656EAC2}"/>
              </a:ext>
            </a:extLst>
          </p:cNvPr>
          <p:cNvSpPr/>
          <p:nvPr/>
        </p:nvSpPr>
        <p:spPr>
          <a:xfrm>
            <a:off x="4325111"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Troubleshooting</a:t>
            </a:r>
          </a:p>
        </p:txBody>
      </p:sp>
      <p:sp>
        <p:nvSpPr>
          <p:cNvPr id="5" name="Secondary Content Box">
            <a:extLst>
              <a:ext uri="{FF2B5EF4-FFF2-40B4-BE49-F238E27FC236}">
                <a16:creationId xmlns:a16="http://schemas.microsoft.com/office/drawing/2014/main" id="{11B3D228-8FF9-3456-B3F3-C1F7B4B46CD3}"/>
              </a:ext>
            </a:extLst>
          </p:cNvPr>
          <p:cNvSpPr/>
          <p:nvPr/>
        </p:nvSpPr>
        <p:spPr>
          <a:xfrm>
            <a:off x="8070215" y="246661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Efficiency</a:t>
            </a:r>
          </a:p>
        </p:txBody>
      </p:sp>
      <p:sp>
        <p:nvSpPr>
          <p:cNvPr id="11" name="Rectangle: Rounded Corners 10">
            <a:extLst>
              <a:ext uri="{FF2B5EF4-FFF2-40B4-BE49-F238E27FC236}">
                <a16:creationId xmlns:a16="http://schemas.microsoft.com/office/drawing/2014/main" id="{5811D076-8123-CBE3-35EB-421BA3F863DD}"/>
              </a:ext>
            </a:extLst>
          </p:cNvPr>
          <p:cNvSpPr/>
          <p:nvPr/>
        </p:nvSpPr>
        <p:spPr>
          <a:xfrm>
            <a:off x="552767"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93901BC0-634E-DCED-23C2-85EEF054492E}"/>
              </a:ext>
            </a:extLst>
          </p:cNvPr>
          <p:cNvSpPr/>
          <p:nvPr/>
        </p:nvSpPr>
        <p:spPr>
          <a:xfrm>
            <a:off x="4325111"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02401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977EA-B313-5CF3-AF11-F47EDEEB5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3D30F-E822-7CF5-D4DA-65A3A9B68679}"/>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3A754688-29E9-327B-628F-452A34D67374}"/>
              </a:ext>
            </a:extLst>
          </p:cNvPr>
          <p:cNvSpPr/>
          <p:nvPr/>
        </p:nvSpPr>
        <p:spPr>
          <a:xfrm>
            <a:off x="547052" y="246686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a:t>
            </a:r>
          </a:p>
        </p:txBody>
      </p:sp>
      <p:sp>
        <p:nvSpPr>
          <p:cNvPr id="4" name="Primary Context Box">
            <a:extLst>
              <a:ext uri="{FF2B5EF4-FFF2-40B4-BE49-F238E27FC236}">
                <a16:creationId xmlns:a16="http://schemas.microsoft.com/office/drawing/2014/main" id="{D577BC81-2371-5006-A0B0-AA3DC62589D8}"/>
              </a:ext>
            </a:extLst>
          </p:cNvPr>
          <p:cNvSpPr/>
          <p:nvPr/>
        </p:nvSpPr>
        <p:spPr>
          <a:xfrm>
            <a:off x="4319396" y="246686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Delayed Processing</a:t>
            </a:r>
          </a:p>
        </p:txBody>
      </p:sp>
      <p:sp>
        <p:nvSpPr>
          <p:cNvPr id="5" name="Secondary Content Box">
            <a:extLst>
              <a:ext uri="{FF2B5EF4-FFF2-40B4-BE49-F238E27FC236}">
                <a16:creationId xmlns:a16="http://schemas.microsoft.com/office/drawing/2014/main" id="{B1329FF4-461E-A44D-24C5-AA493E469200}"/>
              </a:ext>
            </a:extLst>
          </p:cNvPr>
          <p:cNvSpPr/>
          <p:nvPr/>
        </p:nvSpPr>
        <p:spPr>
          <a:xfrm>
            <a:off x="8064500" y="2480385"/>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Loss Potential</a:t>
            </a:r>
          </a:p>
        </p:txBody>
      </p:sp>
      <p:sp>
        <p:nvSpPr>
          <p:cNvPr id="11" name="Rectangle: Rounded Corners 10">
            <a:extLst>
              <a:ext uri="{FF2B5EF4-FFF2-40B4-BE49-F238E27FC236}">
                <a16:creationId xmlns:a16="http://schemas.microsoft.com/office/drawing/2014/main" id="{20142103-084B-8275-9575-BA2189DE7A2B}"/>
              </a:ext>
            </a:extLst>
          </p:cNvPr>
          <p:cNvSpPr/>
          <p:nvPr/>
        </p:nvSpPr>
        <p:spPr>
          <a:xfrm>
            <a:off x="547052" y="2466860"/>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001ABAD8-F407-374E-E1AC-9073D2C72174}"/>
              </a:ext>
            </a:extLst>
          </p:cNvPr>
          <p:cNvSpPr/>
          <p:nvPr/>
        </p:nvSpPr>
        <p:spPr>
          <a:xfrm>
            <a:off x="4319396" y="2466860"/>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69678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9252-CD32-4B27-60F9-9070BC611465}"/>
              </a:ext>
            </a:extLst>
          </p:cNvPr>
          <p:cNvSpPr>
            <a:spLocks noGrp="1"/>
          </p:cNvSpPr>
          <p:nvPr>
            <p:ph type="title"/>
          </p:nvPr>
        </p:nvSpPr>
        <p:spPr/>
        <p:txBody>
          <a:bodyPr/>
          <a:lstStyle/>
          <a:p>
            <a:r>
              <a:rPr lang="en-US" dirty="0"/>
              <a:t>Routing and Processing</a:t>
            </a:r>
          </a:p>
        </p:txBody>
      </p:sp>
      <p:sp>
        <p:nvSpPr>
          <p:cNvPr id="3" name="Text Placeholder 2">
            <a:extLst>
              <a:ext uri="{FF2B5EF4-FFF2-40B4-BE49-F238E27FC236}">
                <a16:creationId xmlns:a16="http://schemas.microsoft.com/office/drawing/2014/main" id="{8875017E-4C80-F15D-0465-078C6C3E91F2}"/>
              </a:ext>
            </a:extLst>
          </p:cNvPr>
          <p:cNvSpPr>
            <a:spLocks noGrp="1"/>
          </p:cNvSpPr>
          <p:nvPr>
            <p:ph type="body" sz="quarter" idx="10"/>
          </p:nvPr>
        </p:nvSpPr>
        <p:spPr/>
        <p:txBody>
          <a:bodyPr/>
          <a:lstStyle/>
          <a:p>
            <a:r>
              <a:rPr lang="en-US" dirty="0"/>
              <a:t>Pattern 1: Message Routing</a:t>
            </a:r>
          </a:p>
        </p:txBody>
      </p:sp>
    </p:spTree>
    <p:extLst>
      <p:ext uri="{BB962C8B-B14F-4D97-AF65-F5344CB8AC3E}">
        <p14:creationId xmlns:p14="http://schemas.microsoft.com/office/powerpoint/2010/main" val="2805776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384A6-31D8-8BAD-7C05-487BEC2F7B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575C8-2385-240F-452A-376ED4C6F6BD}"/>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326A1C77-E3E6-F1EB-6545-2BB74CC2C0B3}"/>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Error Handling</a:t>
            </a:r>
          </a:p>
        </p:txBody>
      </p:sp>
      <p:sp>
        <p:nvSpPr>
          <p:cNvPr id="4" name="Primary Context Box">
            <a:extLst>
              <a:ext uri="{FF2B5EF4-FFF2-40B4-BE49-F238E27FC236}">
                <a16:creationId xmlns:a16="http://schemas.microsoft.com/office/drawing/2014/main" id="{10CA790F-F009-D976-771A-D459EF763253}"/>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Expiry</a:t>
            </a:r>
          </a:p>
        </p:txBody>
      </p:sp>
      <p:sp>
        <p:nvSpPr>
          <p:cNvPr id="5" name="Secondary Content Box">
            <a:extLst>
              <a:ext uri="{FF2B5EF4-FFF2-40B4-BE49-F238E27FC236}">
                <a16:creationId xmlns:a16="http://schemas.microsoft.com/office/drawing/2014/main" id="{C6FCC86F-058F-320C-F6A9-45019C5A3FD3}"/>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Monitoring &amp; Troubleshooting</a:t>
            </a:r>
          </a:p>
        </p:txBody>
      </p:sp>
    </p:spTree>
    <p:extLst>
      <p:ext uri="{BB962C8B-B14F-4D97-AF65-F5344CB8AC3E}">
        <p14:creationId xmlns:p14="http://schemas.microsoft.com/office/powerpoint/2010/main" val="273965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 shot of a computer&#10;&#10;AI-generated content may be incorrect.">
            <a:extLst>
              <a:ext uri="{FF2B5EF4-FFF2-40B4-BE49-F238E27FC236}">
                <a16:creationId xmlns:a16="http://schemas.microsoft.com/office/drawing/2014/main" id="{CD772C3B-CE3F-56FE-2D63-E533BABD6632}"/>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519451" y="604049"/>
            <a:ext cx="5068051" cy="5642515"/>
          </a:xfrm>
        </p:spPr>
      </p:pic>
      <p:sp>
        <p:nvSpPr>
          <p:cNvPr id="5" name="Title 3">
            <a:extLst>
              <a:ext uri="{FF2B5EF4-FFF2-40B4-BE49-F238E27FC236}">
                <a16:creationId xmlns:a16="http://schemas.microsoft.com/office/drawing/2014/main" id="{1FF6A6A7-A057-1FC5-92AC-5D23EA2E57F5}"/>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9DD2DDA1-A587-CD78-A532-65CB82C46163}"/>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Tree>
    <p:extLst>
      <p:ext uri="{BB962C8B-B14F-4D97-AF65-F5344CB8AC3E}">
        <p14:creationId xmlns:p14="http://schemas.microsoft.com/office/powerpoint/2010/main" val="3668798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omputer screen shot of a code&#10;&#10;AI-generated content may be incorrect.">
            <a:extLst>
              <a:ext uri="{FF2B5EF4-FFF2-40B4-BE49-F238E27FC236}">
                <a16:creationId xmlns:a16="http://schemas.microsoft.com/office/drawing/2014/main" id="{E62AC230-0AE7-02E6-4ADE-71E35CCA3CFE}"/>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11537" y="859317"/>
            <a:ext cx="7435662" cy="5321146"/>
          </a:xfrm>
        </p:spPr>
      </p:pic>
      <p:sp>
        <p:nvSpPr>
          <p:cNvPr id="5" name="Title 3">
            <a:extLst>
              <a:ext uri="{FF2B5EF4-FFF2-40B4-BE49-F238E27FC236}">
                <a16:creationId xmlns:a16="http://schemas.microsoft.com/office/drawing/2014/main" id="{9A7FF077-A963-7B21-C33C-0826062F09AC}"/>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FE6ED325-9808-40F3-BD11-0180E39A1AD7}"/>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A51610AB-9572-2D27-9C6C-D62B35A03C59}"/>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a:t>
            </a:r>
          </a:p>
        </p:txBody>
      </p:sp>
      <p:sp>
        <p:nvSpPr>
          <p:cNvPr id="8" name="Rectangle: Rounded Corners 7">
            <a:extLst>
              <a:ext uri="{FF2B5EF4-FFF2-40B4-BE49-F238E27FC236}">
                <a16:creationId xmlns:a16="http://schemas.microsoft.com/office/drawing/2014/main" id="{25912E66-8EB2-9D65-83CE-225AE6F0B4F1}"/>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405552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omputer screen shot of text&#10;&#10;AI-generated content may be incorrect.">
            <a:extLst>
              <a:ext uri="{FF2B5EF4-FFF2-40B4-BE49-F238E27FC236}">
                <a16:creationId xmlns:a16="http://schemas.microsoft.com/office/drawing/2014/main" id="{755B3DC0-C02B-0DD8-4155-405FD7D3189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625398" y="572877"/>
            <a:ext cx="6939997" cy="5728771"/>
          </a:xfrm>
        </p:spPr>
      </p:pic>
      <p:sp>
        <p:nvSpPr>
          <p:cNvPr id="5" name="Title 3">
            <a:extLst>
              <a:ext uri="{FF2B5EF4-FFF2-40B4-BE49-F238E27FC236}">
                <a16:creationId xmlns:a16="http://schemas.microsoft.com/office/drawing/2014/main" id="{84143666-556D-B55E-A4DF-994FAF8BC0C4}"/>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805D3D39-EE5A-0ED9-43D8-97A0946B4162}"/>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8CB7E7C6-58AD-C69A-3C25-150016F1F8F0}"/>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a:t>
            </a:r>
          </a:p>
        </p:txBody>
      </p:sp>
      <p:sp>
        <p:nvSpPr>
          <p:cNvPr id="8" name="Rectangle: Rounded Corners 7">
            <a:extLst>
              <a:ext uri="{FF2B5EF4-FFF2-40B4-BE49-F238E27FC236}">
                <a16:creationId xmlns:a16="http://schemas.microsoft.com/office/drawing/2014/main" id="{8EA98AC2-B6A5-2175-2DE5-BAC0F16544B5}"/>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4B749CE5-9315-D23C-E9AE-398F5B4DDD9C}"/>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2" name="Rectangle 11">
            <a:extLst>
              <a:ext uri="{FF2B5EF4-FFF2-40B4-BE49-F238E27FC236}">
                <a16:creationId xmlns:a16="http://schemas.microsoft.com/office/drawing/2014/main" id="{DFD3C987-DDE3-0484-8B17-6ACCCCA96150}"/>
              </a:ext>
            </a:extLst>
          </p:cNvPr>
          <p:cNvSpPr/>
          <p:nvPr/>
        </p:nvSpPr>
        <p:spPr>
          <a:xfrm>
            <a:off x="4781320" y="4814371"/>
            <a:ext cx="6784075" cy="286439"/>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9E81D91-F147-15CC-6529-A2CC8000EEFC}"/>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70274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computer screen shot of a program&#10;&#10;AI-generated content may be incorrect.">
            <a:extLst>
              <a:ext uri="{FF2B5EF4-FFF2-40B4-BE49-F238E27FC236}">
                <a16:creationId xmlns:a16="http://schemas.microsoft.com/office/drawing/2014/main" id="{993B4E44-4C2F-495C-7076-1CBFAF13C60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20587" y="457199"/>
            <a:ext cx="3852231" cy="5975133"/>
          </a:xfrm>
        </p:spPr>
      </p:pic>
      <p:sp>
        <p:nvSpPr>
          <p:cNvPr id="5" name="Title 3">
            <a:extLst>
              <a:ext uri="{FF2B5EF4-FFF2-40B4-BE49-F238E27FC236}">
                <a16:creationId xmlns:a16="http://schemas.microsoft.com/office/drawing/2014/main" id="{44F73DD6-759B-6EA0-1645-3C123329FE8A}"/>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31DBC1F6-3B13-F34D-CEE1-561582979C4B}"/>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B3A7F848-989A-3D14-382E-C204CDD9E2C5}"/>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a:t>
            </a:r>
          </a:p>
        </p:txBody>
      </p:sp>
      <p:sp>
        <p:nvSpPr>
          <p:cNvPr id="8" name="Rectangle: Rounded Corners 7">
            <a:extLst>
              <a:ext uri="{FF2B5EF4-FFF2-40B4-BE49-F238E27FC236}">
                <a16:creationId xmlns:a16="http://schemas.microsoft.com/office/drawing/2014/main" id="{3AD1F268-85B2-B8F9-435E-011097140165}"/>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0459A4C3-A749-857A-86DB-5BA797177DB6}"/>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5D241B46-FCF0-5F0C-B0B8-39A067FEE05C}"/>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F6A6FCD6-45AA-DF20-B8F7-E633707A83F1}"/>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Consumer</a:t>
            </a:r>
          </a:p>
        </p:txBody>
      </p:sp>
      <p:sp>
        <p:nvSpPr>
          <p:cNvPr id="12" name="Rectangle: Rounded Corners 11">
            <a:extLst>
              <a:ext uri="{FF2B5EF4-FFF2-40B4-BE49-F238E27FC236}">
                <a16:creationId xmlns:a16="http://schemas.microsoft.com/office/drawing/2014/main" id="{690022C9-21CC-914F-D36C-013E675A90FE}"/>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20" name="Picture 19" descr="A computer screen shot of a program&#10;&#10;AI-generated content may be incorrect.">
            <a:extLst>
              <a:ext uri="{FF2B5EF4-FFF2-40B4-BE49-F238E27FC236}">
                <a16:creationId xmlns:a16="http://schemas.microsoft.com/office/drawing/2014/main" id="{96C0B213-0C93-F130-E1C8-C296C26926A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0587" y="912831"/>
            <a:ext cx="6718728" cy="5487970"/>
          </a:xfrm>
          <a:prstGeom prst="rect">
            <a:avLst/>
          </a:prstGeom>
        </p:spPr>
      </p:pic>
    </p:spTree>
    <p:extLst>
      <p:ext uri="{BB962C8B-B14F-4D97-AF65-F5344CB8AC3E}">
        <p14:creationId xmlns:p14="http://schemas.microsoft.com/office/powerpoint/2010/main" val="118135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8"/>
                                        </p:tgtEl>
                                        <p:attrNameLst>
                                          <p:attrName>style.opacity</p:attrName>
                                        </p:attrNameLst>
                                      </p:cBhvr>
                                      <p:to>
                                        <p:strVal val="0.25"/>
                                      </p:to>
                                    </p:set>
                                    <p:animEffect filter="image" prLst="opacity: 0.25">
                                      <p:cBhvr rctx="IE">
                                        <p:cTn id="7" dur="indefinite"/>
                                        <p:tgtEl>
                                          <p:spTgt spid="18"/>
                                        </p:tgtEl>
                                      </p:cBhvr>
                                    </p:animEffect>
                                  </p:childTnLst>
                                </p:cTn>
                              </p:par>
                              <p:par>
                                <p:cTn id="8" presetID="10" presetClass="entr" presetSubtype="0"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screenshot of a computer program&#10;&#10;AI-generated content may be incorrect.">
            <a:extLst>
              <a:ext uri="{FF2B5EF4-FFF2-40B4-BE49-F238E27FC236}">
                <a16:creationId xmlns:a16="http://schemas.microsoft.com/office/drawing/2014/main" id="{2C6C9BE4-8D5C-D6F5-E20C-DAE98D968873}"/>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847058" y="457200"/>
            <a:ext cx="6310179" cy="5811397"/>
          </a:xfrm>
        </p:spPr>
      </p:pic>
      <p:sp>
        <p:nvSpPr>
          <p:cNvPr id="5" name="Title 3">
            <a:extLst>
              <a:ext uri="{FF2B5EF4-FFF2-40B4-BE49-F238E27FC236}">
                <a16:creationId xmlns:a16="http://schemas.microsoft.com/office/drawing/2014/main" id="{66F6A514-555B-C545-F00C-0C549F5CE8BA}"/>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AAEA3782-D9CE-A577-C359-7415192D31A1}"/>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25B35262-4762-22B4-13B7-C6C6E84D58F3}"/>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a:t>
            </a:r>
          </a:p>
        </p:txBody>
      </p:sp>
      <p:sp>
        <p:nvSpPr>
          <p:cNvPr id="8" name="Rectangle: Rounded Corners 7">
            <a:extLst>
              <a:ext uri="{FF2B5EF4-FFF2-40B4-BE49-F238E27FC236}">
                <a16:creationId xmlns:a16="http://schemas.microsoft.com/office/drawing/2014/main" id="{F06456F6-ABB9-59B7-BC86-98B382A03C12}"/>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878FE8C7-F74F-C0A1-6A9D-7DEC79478333}"/>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9C14A790-3723-C4BB-001C-E6D48F754D67}"/>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1D31A2CC-2564-2A75-46E7-B4C9820E84B3}"/>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Consumer</a:t>
            </a:r>
          </a:p>
        </p:txBody>
      </p:sp>
      <p:sp>
        <p:nvSpPr>
          <p:cNvPr id="12" name="Rectangle: Rounded Corners 11">
            <a:extLst>
              <a:ext uri="{FF2B5EF4-FFF2-40B4-BE49-F238E27FC236}">
                <a16:creationId xmlns:a16="http://schemas.microsoft.com/office/drawing/2014/main" id="{75D3E900-DA97-8427-0F4F-67189E350B77}"/>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05252FBE-E2E9-04B4-D365-4BD55B5CBF55}"/>
              </a:ext>
            </a:extLst>
          </p:cNvPr>
          <p:cNvSpPr/>
          <p:nvPr/>
        </p:nvSpPr>
        <p:spPr>
          <a:xfrm>
            <a:off x="548254"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DLQ Consumer</a:t>
            </a:r>
          </a:p>
        </p:txBody>
      </p:sp>
      <p:pic>
        <p:nvPicPr>
          <p:cNvPr id="17" name="Picture 16" descr="A computer screen shot of a program code&#10;&#10;AI-generated content may be incorrect.">
            <a:extLst>
              <a:ext uri="{FF2B5EF4-FFF2-40B4-BE49-F238E27FC236}">
                <a16:creationId xmlns:a16="http://schemas.microsoft.com/office/drawing/2014/main" id="{4D4A4566-5F2D-0C12-2E09-4BDFBF82FC1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06747" y="2469467"/>
            <a:ext cx="7813123" cy="2358679"/>
          </a:xfrm>
          <a:prstGeom prst="rect">
            <a:avLst/>
          </a:prstGeom>
        </p:spPr>
      </p:pic>
      <p:sp>
        <p:nvSpPr>
          <p:cNvPr id="18" name="Rectangle: Rounded Corners 17">
            <a:extLst>
              <a:ext uri="{FF2B5EF4-FFF2-40B4-BE49-F238E27FC236}">
                <a16:creationId xmlns:a16="http://schemas.microsoft.com/office/drawing/2014/main" id="{E76806DC-0CBF-4E30-7976-EBF8B378B8F2}"/>
              </a:ext>
            </a:extLst>
          </p:cNvPr>
          <p:cNvSpPr/>
          <p:nvPr/>
        </p:nvSpPr>
        <p:spPr>
          <a:xfrm>
            <a:off x="548254"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03515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5"/>
                                        </p:tgtEl>
                                        <p:attrNameLst>
                                          <p:attrName>style.opacity</p:attrName>
                                        </p:attrNameLst>
                                      </p:cBhvr>
                                      <p:to>
                                        <p:strVal val="0.25"/>
                                      </p:to>
                                    </p:set>
                                    <p:animEffect filter="image" prLst="opacity: 0.25">
                                      <p:cBhvr rctx="IE">
                                        <p:cTn id="7" dur="indefinite"/>
                                        <p:tgtEl>
                                          <p:spTgt spid="15"/>
                                        </p:tgtEl>
                                      </p:cBhvr>
                                    </p:animEffect>
                                  </p:childTnLst>
                                </p:cTn>
                              </p:par>
                              <p:par>
                                <p:cTn id="8" presetID="10" presetClass="entr" presetSubtype="0" fill="hold"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AI-generated content may be incorrect.">
            <a:extLst>
              <a:ext uri="{FF2B5EF4-FFF2-40B4-BE49-F238E27FC236}">
                <a16:creationId xmlns:a16="http://schemas.microsoft.com/office/drawing/2014/main" id="{8DD3EBBF-2223-F4AA-3D26-E8D3E4FD1AB9}"/>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766051" y="436819"/>
            <a:ext cx="2714183" cy="2267270"/>
          </a:xfrm>
        </p:spPr>
      </p:pic>
      <p:sp>
        <p:nvSpPr>
          <p:cNvPr id="5" name="Title 3">
            <a:extLst>
              <a:ext uri="{FF2B5EF4-FFF2-40B4-BE49-F238E27FC236}">
                <a16:creationId xmlns:a16="http://schemas.microsoft.com/office/drawing/2014/main" id="{612BA2A6-096D-6650-A5C6-DA8070056E03}"/>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C6082891-E06C-F876-ECE8-4CFAD6DE8D87}"/>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73F808BB-432D-1A30-FFE5-91C81AE1A64E}"/>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a:t>
            </a:r>
          </a:p>
        </p:txBody>
      </p:sp>
      <p:sp>
        <p:nvSpPr>
          <p:cNvPr id="8" name="Rectangle: Rounded Corners 7">
            <a:extLst>
              <a:ext uri="{FF2B5EF4-FFF2-40B4-BE49-F238E27FC236}">
                <a16:creationId xmlns:a16="http://schemas.microsoft.com/office/drawing/2014/main" id="{C8F872CA-6D10-1E94-E3C6-112C38652DFE}"/>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591BAB3D-806B-5A52-B3D2-CD00C5E7B33F}"/>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85B01B75-70C0-824C-2ED3-8360774C56FA}"/>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E0D3817D-B278-3A76-2BB9-069A9F256092}"/>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Consumer</a:t>
            </a:r>
          </a:p>
        </p:txBody>
      </p:sp>
      <p:sp>
        <p:nvSpPr>
          <p:cNvPr id="12" name="Rectangle: Rounded Corners 11">
            <a:extLst>
              <a:ext uri="{FF2B5EF4-FFF2-40B4-BE49-F238E27FC236}">
                <a16:creationId xmlns:a16="http://schemas.microsoft.com/office/drawing/2014/main" id="{58F9B93E-D111-75F5-0A42-EBE36CAA7FE8}"/>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412093CD-4F12-1D21-116B-62FE329D1277}"/>
              </a:ext>
            </a:extLst>
          </p:cNvPr>
          <p:cNvSpPr/>
          <p:nvPr/>
        </p:nvSpPr>
        <p:spPr>
          <a:xfrm>
            <a:off x="548254"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DLQ Consumer</a:t>
            </a:r>
          </a:p>
        </p:txBody>
      </p:sp>
      <p:sp>
        <p:nvSpPr>
          <p:cNvPr id="14" name="Rectangle: Rounded Corners 13">
            <a:extLst>
              <a:ext uri="{FF2B5EF4-FFF2-40B4-BE49-F238E27FC236}">
                <a16:creationId xmlns:a16="http://schemas.microsoft.com/office/drawing/2014/main" id="{5F11299B-EDE3-4735-CEE0-0D59D2C7A8BE}"/>
              </a:ext>
            </a:extLst>
          </p:cNvPr>
          <p:cNvSpPr/>
          <p:nvPr/>
        </p:nvSpPr>
        <p:spPr>
          <a:xfrm>
            <a:off x="548254"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Primary Context Box">
            <a:extLst>
              <a:ext uri="{FF2B5EF4-FFF2-40B4-BE49-F238E27FC236}">
                <a16:creationId xmlns:a16="http://schemas.microsoft.com/office/drawing/2014/main" id="{ACF29334-3658-9088-0FAD-B46278BB7687}"/>
              </a:ext>
            </a:extLst>
          </p:cNvPr>
          <p:cNvSpPr/>
          <p:nvPr/>
        </p:nvSpPr>
        <p:spPr>
          <a:xfrm>
            <a:off x="548253" y="418365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6" name="Rectangle: Rounded Corners 15">
            <a:extLst>
              <a:ext uri="{FF2B5EF4-FFF2-40B4-BE49-F238E27FC236}">
                <a16:creationId xmlns:a16="http://schemas.microsoft.com/office/drawing/2014/main" id="{A19B1979-05BC-E166-F7F6-77F7EDF579F3}"/>
              </a:ext>
            </a:extLst>
          </p:cNvPr>
          <p:cNvSpPr/>
          <p:nvPr/>
        </p:nvSpPr>
        <p:spPr>
          <a:xfrm>
            <a:off x="548254" y="3558451"/>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20" name="Picture 19" descr="A screenshot of a computer screen&#10;&#10;AI-generated content may be incorrect.">
            <a:extLst>
              <a:ext uri="{FF2B5EF4-FFF2-40B4-BE49-F238E27FC236}">
                <a16:creationId xmlns:a16="http://schemas.microsoft.com/office/drawing/2014/main" id="{FB67593B-8FCB-F5EA-109A-5A4CE6CA4E3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04202" y="3168057"/>
            <a:ext cx="3043198" cy="3133590"/>
          </a:xfrm>
          <a:prstGeom prst="rect">
            <a:avLst/>
          </a:prstGeom>
        </p:spPr>
      </p:pic>
      <p:pic>
        <p:nvPicPr>
          <p:cNvPr id="22" name="Picture 21" descr="A screenshot of a computer screen&#10;&#10;AI-generated content may be incorrect.">
            <a:extLst>
              <a:ext uri="{FF2B5EF4-FFF2-40B4-BE49-F238E27FC236}">
                <a16:creationId xmlns:a16="http://schemas.microsoft.com/office/drawing/2014/main" id="{A2186D2A-14B9-EA1A-3843-071C0F27C20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425419" y="3160347"/>
            <a:ext cx="3535332" cy="3133590"/>
          </a:xfrm>
          <a:prstGeom prst="rect">
            <a:avLst/>
          </a:prstGeom>
        </p:spPr>
      </p:pic>
      <p:sp>
        <p:nvSpPr>
          <p:cNvPr id="23" name="TextBox 22">
            <a:extLst>
              <a:ext uri="{FF2B5EF4-FFF2-40B4-BE49-F238E27FC236}">
                <a16:creationId xmlns:a16="http://schemas.microsoft.com/office/drawing/2014/main" id="{F564085C-7449-0EE2-6650-4BE2E4E5DBD4}"/>
              </a:ext>
            </a:extLst>
          </p:cNvPr>
          <p:cNvSpPr txBox="1"/>
          <p:nvPr/>
        </p:nvSpPr>
        <p:spPr>
          <a:xfrm>
            <a:off x="9617414" y="848457"/>
            <a:ext cx="1151341" cy="400110"/>
          </a:xfrm>
          <a:prstGeom prst="rect">
            <a:avLst/>
          </a:prstGeom>
          <a:noFill/>
        </p:spPr>
        <p:txBody>
          <a:bodyPr wrap="none" rtlCol="0">
            <a:spAutoFit/>
          </a:bodyPr>
          <a:lstStyle/>
          <a:p>
            <a:r>
              <a:rPr lang="en-US" sz="2000" b="1" dirty="0">
                <a:solidFill>
                  <a:schemeClr val="accent6"/>
                </a:solidFill>
              </a:rPr>
              <a:t>Producer</a:t>
            </a:r>
          </a:p>
        </p:txBody>
      </p:sp>
      <p:sp>
        <p:nvSpPr>
          <p:cNvPr id="24" name="TextBox 23">
            <a:extLst>
              <a:ext uri="{FF2B5EF4-FFF2-40B4-BE49-F238E27FC236}">
                <a16:creationId xmlns:a16="http://schemas.microsoft.com/office/drawing/2014/main" id="{96B47EF9-9FB8-3C08-559B-EEE40FA724AA}"/>
              </a:ext>
            </a:extLst>
          </p:cNvPr>
          <p:cNvSpPr txBox="1"/>
          <p:nvPr/>
        </p:nvSpPr>
        <p:spPr>
          <a:xfrm>
            <a:off x="5592454" y="2732163"/>
            <a:ext cx="1266693" cy="400110"/>
          </a:xfrm>
          <a:prstGeom prst="rect">
            <a:avLst/>
          </a:prstGeom>
          <a:noFill/>
        </p:spPr>
        <p:txBody>
          <a:bodyPr wrap="none" rtlCol="0">
            <a:spAutoFit/>
          </a:bodyPr>
          <a:lstStyle/>
          <a:p>
            <a:r>
              <a:rPr lang="en-US" sz="2000" b="1" dirty="0">
                <a:solidFill>
                  <a:schemeClr val="accent6"/>
                </a:solidFill>
              </a:rPr>
              <a:t>Consumer</a:t>
            </a:r>
          </a:p>
        </p:txBody>
      </p:sp>
      <p:sp>
        <p:nvSpPr>
          <p:cNvPr id="25" name="TextBox 24">
            <a:extLst>
              <a:ext uri="{FF2B5EF4-FFF2-40B4-BE49-F238E27FC236}">
                <a16:creationId xmlns:a16="http://schemas.microsoft.com/office/drawing/2014/main" id="{775268D8-5C31-4862-3FEF-BB793650D6C4}"/>
              </a:ext>
            </a:extLst>
          </p:cNvPr>
          <p:cNvSpPr txBox="1"/>
          <p:nvPr/>
        </p:nvSpPr>
        <p:spPr>
          <a:xfrm>
            <a:off x="9309510" y="2732163"/>
            <a:ext cx="1767150" cy="400110"/>
          </a:xfrm>
          <a:prstGeom prst="rect">
            <a:avLst/>
          </a:prstGeom>
          <a:noFill/>
        </p:spPr>
        <p:txBody>
          <a:bodyPr wrap="none" rtlCol="0">
            <a:spAutoFit/>
          </a:bodyPr>
          <a:lstStyle/>
          <a:p>
            <a:r>
              <a:rPr lang="en-US" sz="2000" b="1" dirty="0">
                <a:solidFill>
                  <a:schemeClr val="accent6"/>
                </a:solidFill>
              </a:rPr>
              <a:t>DLQ Consumer</a:t>
            </a:r>
          </a:p>
        </p:txBody>
      </p:sp>
      <p:pic>
        <p:nvPicPr>
          <p:cNvPr id="27" name="Picture 26" descr="A screenshot of a computer screen&#10;&#10;AI-generated content may be incorrect.">
            <a:extLst>
              <a:ext uri="{FF2B5EF4-FFF2-40B4-BE49-F238E27FC236}">
                <a16:creationId xmlns:a16="http://schemas.microsoft.com/office/drawing/2014/main" id="{186539C9-E752-9295-3367-FC49C3D2E18E}"/>
              </a:ext>
            </a:extLst>
          </p:cNvPr>
          <p:cNvPicPr>
            <a:picLocks noChangeAspect="1"/>
          </p:cNvPicPr>
          <p:nvPr/>
        </p:nvPicPr>
        <p:blipFill rotWithShape="1">
          <a:blip r:embed="rId5">
            <a:extLst>
              <a:ext uri="{28A0092B-C50C-407E-A947-70E740481C1C}">
                <a14:useLocalDpi xmlns:a14="http://schemas.microsoft.com/office/drawing/2010/main"/>
              </a:ext>
            </a:extLst>
          </a:blip>
          <a:srcRect/>
          <a:stretch>
            <a:fillRect/>
          </a:stretch>
        </p:blipFill>
        <p:spPr>
          <a:xfrm>
            <a:off x="6766051" y="436819"/>
            <a:ext cx="2714183" cy="2267270"/>
          </a:xfrm>
          <a:prstGeom prst="rect">
            <a:avLst/>
          </a:prstGeom>
        </p:spPr>
      </p:pic>
      <p:pic>
        <p:nvPicPr>
          <p:cNvPr id="29" name="Picture 28" descr="A screenshot of a computer screen&#10;&#10;AI-generated content may be incorrect.">
            <a:extLst>
              <a:ext uri="{FF2B5EF4-FFF2-40B4-BE49-F238E27FC236}">
                <a16:creationId xmlns:a16="http://schemas.microsoft.com/office/drawing/2014/main" id="{B7E5E8EE-718E-25E8-89FF-BB67423386A2}"/>
              </a:ext>
            </a:extLst>
          </p:cNvPr>
          <p:cNvPicPr>
            <a:picLocks noChangeAspect="1"/>
          </p:cNvPicPr>
          <p:nvPr/>
        </p:nvPicPr>
        <p:blipFill rotWithShape="1">
          <a:blip r:embed="rId6">
            <a:extLst>
              <a:ext uri="{28A0092B-C50C-407E-A947-70E740481C1C}">
                <a14:useLocalDpi xmlns:a14="http://schemas.microsoft.com/office/drawing/2010/main"/>
              </a:ext>
            </a:extLst>
          </a:blip>
          <a:srcRect/>
          <a:stretch>
            <a:fillRect/>
          </a:stretch>
        </p:blipFill>
        <p:spPr>
          <a:xfrm>
            <a:off x="4704202" y="3168057"/>
            <a:ext cx="3043198" cy="3133590"/>
          </a:xfrm>
          <a:prstGeom prst="rect">
            <a:avLst/>
          </a:prstGeom>
        </p:spPr>
      </p:pic>
      <p:pic>
        <p:nvPicPr>
          <p:cNvPr id="31" name="Picture 30" descr="A screenshot of a computer screen&#10;&#10;AI-generated content may be incorrect.">
            <a:extLst>
              <a:ext uri="{FF2B5EF4-FFF2-40B4-BE49-F238E27FC236}">
                <a16:creationId xmlns:a16="http://schemas.microsoft.com/office/drawing/2014/main" id="{713D5AE5-F0E0-F9EC-4EB7-A55DB1833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a:fillRect/>
          </a:stretch>
        </p:blipFill>
        <p:spPr>
          <a:xfrm>
            <a:off x="8425419" y="3160347"/>
            <a:ext cx="3535332" cy="3133590"/>
          </a:xfrm>
          <a:prstGeom prst="rect">
            <a:avLst/>
          </a:prstGeom>
        </p:spPr>
      </p:pic>
    </p:spTree>
    <p:extLst>
      <p:ext uri="{BB962C8B-B14F-4D97-AF65-F5344CB8AC3E}">
        <p14:creationId xmlns:p14="http://schemas.microsoft.com/office/powerpoint/2010/main" val="117712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par>
                                <p:cTn id="28" presetID="22" presetClass="entr" presetSubtype="1" fill="hold" nodeType="withEffect">
                                  <p:stCondLst>
                                    <p:cond delay="25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par>
                                <p:cTn id="31" presetID="22" presetClass="entr" presetSubtype="1" fill="hold" nodeType="withEffect">
                                  <p:stCondLst>
                                    <p:cond delay="50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8D5C98-7E34-A491-7281-486318A8DCEC}"/>
              </a:ext>
            </a:extLst>
          </p:cNvPr>
          <p:cNvSpPr>
            <a:spLocks noGrp="1"/>
          </p:cNvSpPr>
          <p:nvPr>
            <p:ph idx="1"/>
          </p:nvPr>
        </p:nvSpPr>
        <p:spPr/>
        <p:txBody>
          <a:bodyPr/>
          <a:lstStyle/>
          <a:p>
            <a:r>
              <a:rPr lang="en-US" dirty="0"/>
              <a:t>Helps in isolating and handling problematic messages</a:t>
            </a:r>
          </a:p>
          <a:p>
            <a:r>
              <a:rPr lang="en-US" dirty="0"/>
              <a:t>Facilitates troubleshooting and improves system reliability</a:t>
            </a:r>
          </a:p>
          <a:p>
            <a:r>
              <a:rPr lang="en-US" dirty="0"/>
              <a:t>Ensures that normal message processing continues without </a:t>
            </a:r>
            <a:r>
              <a:rPr lang="en-US" dirty="0" err="1"/>
              <a:t>distruption</a:t>
            </a:r>
            <a:endParaRPr lang="en-US" dirty="0"/>
          </a:p>
        </p:txBody>
      </p:sp>
      <p:sp>
        <p:nvSpPr>
          <p:cNvPr id="3" name="Title 2">
            <a:extLst>
              <a:ext uri="{FF2B5EF4-FFF2-40B4-BE49-F238E27FC236}">
                <a16:creationId xmlns:a16="http://schemas.microsoft.com/office/drawing/2014/main" id="{548D3257-C466-91D6-BA82-1A58C96775C3}"/>
              </a:ext>
            </a:extLst>
          </p:cNvPr>
          <p:cNvSpPr>
            <a:spLocks noGrp="1"/>
          </p:cNvSpPr>
          <p:nvPr>
            <p:ph type="title"/>
          </p:nvPr>
        </p:nvSpPr>
        <p:spPr/>
        <p:txBody>
          <a:bodyPr/>
          <a:lstStyle/>
          <a:p>
            <a:r>
              <a:rPr lang="en-US" dirty="0"/>
              <a:t>Key Points to Remember</a:t>
            </a:r>
          </a:p>
        </p:txBody>
      </p:sp>
    </p:spTree>
    <p:extLst>
      <p:ext uri="{BB962C8B-B14F-4D97-AF65-F5344CB8AC3E}">
        <p14:creationId xmlns:p14="http://schemas.microsoft.com/office/powerpoint/2010/main" val="497985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8700-7EC3-E1E2-0F08-0E9C60BCA71F}"/>
              </a:ext>
            </a:extLst>
          </p:cNvPr>
          <p:cNvSpPr>
            <a:spLocks noGrp="1"/>
          </p:cNvSpPr>
          <p:nvPr>
            <p:ph type="title"/>
          </p:nvPr>
        </p:nvSpPr>
        <p:spPr/>
        <p:txBody>
          <a:bodyPr/>
          <a:lstStyle/>
          <a:p>
            <a:r>
              <a:rPr lang="en-US" dirty="0"/>
              <a:t>Routing and Processing</a:t>
            </a:r>
          </a:p>
        </p:txBody>
      </p:sp>
      <p:sp>
        <p:nvSpPr>
          <p:cNvPr id="3" name="Text Placeholder 2">
            <a:extLst>
              <a:ext uri="{FF2B5EF4-FFF2-40B4-BE49-F238E27FC236}">
                <a16:creationId xmlns:a16="http://schemas.microsoft.com/office/drawing/2014/main" id="{E39E90BC-33F6-8F2C-D0ED-E3BC15FCB819}"/>
              </a:ext>
            </a:extLst>
          </p:cNvPr>
          <p:cNvSpPr>
            <a:spLocks noGrp="1"/>
          </p:cNvSpPr>
          <p:nvPr>
            <p:ph type="body" sz="quarter" idx="10"/>
          </p:nvPr>
        </p:nvSpPr>
        <p:spPr/>
        <p:txBody>
          <a:bodyPr/>
          <a:lstStyle/>
          <a:p>
            <a:r>
              <a:rPr lang="en-US" dirty="0"/>
              <a:t>Pattern 3: Message Filtering</a:t>
            </a:r>
          </a:p>
        </p:txBody>
      </p:sp>
    </p:spTree>
    <p:extLst>
      <p:ext uri="{BB962C8B-B14F-4D97-AF65-F5344CB8AC3E}">
        <p14:creationId xmlns:p14="http://schemas.microsoft.com/office/powerpoint/2010/main" val="1906670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5E301-CEDD-6346-13EC-E3B00D0DF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199DA3-EC2F-835D-3747-58DFA2AA32D5}"/>
              </a:ext>
            </a:extLst>
          </p:cNvPr>
          <p:cNvSpPr>
            <a:spLocks noGrp="1"/>
          </p:cNvSpPr>
          <p:nvPr>
            <p:ph type="title"/>
          </p:nvPr>
        </p:nvSpPr>
        <p:spPr/>
        <p:txBody>
          <a:bodyPr>
            <a:normAutofit/>
          </a:bodyPr>
          <a:lstStyle/>
          <a:p>
            <a:r>
              <a:rPr lang="en-US" dirty="0"/>
              <a:t>What is Messaging Filtering</a:t>
            </a:r>
          </a:p>
        </p:txBody>
      </p:sp>
      <p:sp>
        <p:nvSpPr>
          <p:cNvPr id="3" name="Primary Context Box">
            <a:extLst>
              <a:ext uri="{FF2B5EF4-FFF2-40B4-BE49-F238E27FC236}">
                <a16:creationId xmlns:a16="http://schemas.microsoft.com/office/drawing/2014/main" id="{151D8AF7-8365-571C-569E-934D2E956C92}"/>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Consumers selectively receive messages based on criteria or filters</a:t>
            </a:r>
          </a:p>
        </p:txBody>
      </p:sp>
      <p:sp>
        <p:nvSpPr>
          <p:cNvPr id="4" name="Secondary Content Box">
            <a:extLst>
              <a:ext uri="{FF2B5EF4-FFF2-40B4-BE49-F238E27FC236}">
                <a16:creationId xmlns:a16="http://schemas.microsoft.com/office/drawing/2014/main" id="{8FB45DBA-4BCF-3A70-62CC-CE8429127E81}"/>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Route message to appropriate consumers</a:t>
            </a:r>
          </a:p>
        </p:txBody>
      </p:sp>
    </p:spTree>
    <p:extLst>
      <p:ext uri="{BB962C8B-B14F-4D97-AF65-F5344CB8AC3E}">
        <p14:creationId xmlns:p14="http://schemas.microsoft.com/office/powerpoint/2010/main" val="3634941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69F86-118A-0F08-8294-CFDD5249E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C870E-27EB-E96D-6F66-0F6B90168116}"/>
              </a:ext>
            </a:extLst>
          </p:cNvPr>
          <p:cNvSpPr>
            <a:spLocks noGrp="1"/>
          </p:cNvSpPr>
          <p:nvPr>
            <p:ph type="title"/>
          </p:nvPr>
        </p:nvSpPr>
        <p:spPr/>
        <p:txBody>
          <a:bodyPr>
            <a:normAutofit/>
          </a:bodyPr>
          <a:lstStyle/>
          <a:p>
            <a:r>
              <a:rPr lang="en-US" dirty="0"/>
              <a:t>What is Messaging Routing</a:t>
            </a:r>
          </a:p>
        </p:txBody>
      </p:sp>
      <p:sp>
        <p:nvSpPr>
          <p:cNvPr id="3" name="Primary Context Box">
            <a:extLst>
              <a:ext uri="{FF2B5EF4-FFF2-40B4-BE49-F238E27FC236}">
                <a16:creationId xmlns:a16="http://schemas.microsoft.com/office/drawing/2014/main" id="{F4A35A1A-F1C9-5787-D115-E3D4C9BFEDFF}"/>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Directs messages to different destinations based on specific criteria</a:t>
            </a:r>
          </a:p>
        </p:txBody>
      </p:sp>
      <p:sp>
        <p:nvSpPr>
          <p:cNvPr id="4" name="Secondary Content Box">
            <a:extLst>
              <a:ext uri="{FF2B5EF4-FFF2-40B4-BE49-F238E27FC236}">
                <a16:creationId xmlns:a16="http://schemas.microsoft.com/office/drawing/2014/main" id="{49A20458-A20F-A955-6B97-5B4341DBB087}"/>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Isolate problematic messages</a:t>
            </a:r>
          </a:p>
        </p:txBody>
      </p:sp>
    </p:spTree>
    <p:extLst>
      <p:ext uri="{BB962C8B-B14F-4D97-AF65-F5344CB8AC3E}">
        <p14:creationId xmlns:p14="http://schemas.microsoft.com/office/powerpoint/2010/main" val="171726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EB6D8-7991-EC10-4BF5-D200BA510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2D25AD-D78A-E0DB-3B1D-E5FC7F974A90}"/>
              </a:ext>
            </a:extLst>
          </p:cNvPr>
          <p:cNvSpPr>
            <a:spLocks noGrp="1"/>
          </p:cNvSpPr>
          <p:nvPr>
            <p:ph type="title"/>
          </p:nvPr>
        </p:nvSpPr>
        <p:spPr/>
        <p:txBody>
          <a:bodyPr/>
          <a:lstStyle/>
          <a:p>
            <a:r>
              <a:rPr lang="en-US" dirty="0"/>
              <a:t>Key Components &amp; Flow</a:t>
            </a:r>
          </a:p>
        </p:txBody>
      </p:sp>
      <p:sp>
        <p:nvSpPr>
          <p:cNvPr id="52" name="Oval 51">
            <a:extLst>
              <a:ext uri="{FF2B5EF4-FFF2-40B4-BE49-F238E27FC236}">
                <a16:creationId xmlns:a16="http://schemas.microsoft.com/office/drawing/2014/main" id="{5F5E1C93-3F58-5D1F-1D6F-4A832DBB5381}"/>
              </a:ext>
            </a:extLst>
          </p:cNvPr>
          <p:cNvSpPr/>
          <p:nvPr/>
        </p:nvSpPr>
        <p:spPr>
          <a:xfrm>
            <a:off x="1079777" y="283337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53" name="TextBox 52">
            <a:extLst>
              <a:ext uri="{FF2B5EF4-FFF2-40B4-BE49-F238E27FC236}">
                <a16:creationId xmlns:a16="http://schemas.microsoft.com/office/drawing/2014/main" id="{D833CC2F-2D29-64FC-EAB9-88A9464DBB89}"/>
              </a:ext>
            </a:extLst>
          </p:cNvPr>
          <p:cNvSpPr txBox="1"/>
          <p:nvPr/>
        </p:nvSpPr>
        <p:spPr>
          <a:xfrm>
            <a:off x="881102" y="3671495"/>
            <a:ext cx="1038554" cy="369332"/>
          </a:xfrm>
          <a:prstGeom prst="rect">
            <a:avLst/>
          </a:prstGeom>
          <a:noFill/>
        </p:spPr>
        <p:txBody>
          <a:bodyPr wrap="none" rtlCol="0">
            <a:spAutoFit/>
          </a:bodyPr>
          <a:lstStyle/>
          <a:p>
            <a:r>
              <a:rPr lang="en-US" dirty="0"/>
              <a:t>Producer</a:t>
            </a:r>
          </a:p>
        </p:txBody>
      </p:sp>
      <p:grpSp>
        <p:nvGrpSpPr>
          <p:cNvPr id="54" name="Group 53">
            <a:extLst>
              <a:ext uri="{FF2B5EF4-FFF2-40B4-BE49-F238E27FC236}">
                <a16:creationId xmlns:a16="http://schemas.microsoft.com/office/drawing/2014/main" id="{23D0B0A2-9FCC-D07C-996A-03ADB6D55125}"/>
              </a:ext>
            </a:extLst>
          </p:cNvPr>
          <p:cNvGrpSpPr/>
          <p:nvPr/>
        </p:nvGrpSpPr>
        <p:grpSpPr>
          <a:xfrm>
            <a:off x="6821451" y="2522844"/>
            <a:ext cx="2704148" cy="563802"/>
            <a:chOff x="2750639" y="3388747"/>
            <a:chExt cx="4493442" cy="563802"/>
          </a:xfrm>
        </p:grpSpPr>
        <p:sp>
          <p:nvSpPr>
            <p:cNvPr id="55" name="Rectangle: Rounded Corners 54">
              <a:extLst>
                <a:ext uri="{FF2B5EF4-FFF2-40B4-BE49-F238E27FC236}">
                  <a16:creationId xmlns:a16="http://schemas.microsoft.com/office/drawing/2014/main" id="{8901F1C2-2DFA-10B8-2E23-3D89AE90FBBE}"/>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56" name="TextBox 55">
              <a:extLst>
                <a:ext uri="{FF2B5EF4-FFF2-40B4-BE49-F238E27FC236}">
                  <a16:creationId xmlns:a16="http://schemas.microsoft.com/office/drawing/2014/main" id="{E0D28BDD-D294-8CDF-AE2A-6071EABE005B}"/>
                </a:ext>
              </a:extLst>
            </p:cNvPr>
            <p:cNvSpPr txBox="1"/>
            <p:nvPr/>
          </p:nvSpPr>
          <p:spPr>
            <a:xfrm>
              <a:off x="2788609" y="3484760"/>
              <a:ext cx="2596881" cy="369332"/>
            </a:xfrm>
            <a:prstGeom prst="rect">
              <a:avLst/>
            </a:prstGeom>
            <a:noFill/>
          </p:spPr>
          <p:txBody>
            <a:bodyPr wrap="none" rtlCol="0">
              <a:spAutoFit/>
            </a:bodyPr>
            <a:lstStyle/>
            <a:p>
              <a:r>
                <a:rPr lang="en-US" b="1" dirty="0">
                  <a:solidFill>
                    <a:schemeClr val="bg1"/>
                  </a:solidFill>
                </a:rPr>
                <a:t>Subscription A</a:t>
              </a:r>
            </a:p>
          </p:txBody>
        </p:sp>
      </p:grpSp>
      <p:grpSp>
        <p:nvGrpSpPr>
          <p:cNvPr id="57" name="Group 56">
            <a:extLst>
              <a:ext uri="{FF2B5EF4-FFF2-40B4-BE49-F238E27FC236}">
                <a16:creationId xmlns:a16="http://schemas.microsoft.com/office/drawing/2014/main" id="{122E6C87-880E-1F95-58E1-E395DC88C828}"/>
              </a:ext>
            </a:extLst>
          </p:cNvPr>
          <p:cNvGrpSpPr/>
          <p:nvPr/>
        </p:nvGrpSpPr>
        <p:grpSpPr>
          <a:xfrm>
            <a:off x="6821451" y="3314417"/>
            <a:ext cx="2704148" cy="563802"/>
            <a:chOff x="2750639" y="3388747"/>
            <a:chExt cx="4493442" cy="563802"/>
          </a:xfrm>
        </p:grpSpPr>
        <p:sp>
          <p:nvSpPr>
            <p:cNvPr id="58" name="Rectangle: Rounded Corners 57">
              <a:extLst>
                <a:ext uri="{FF2B5EF4-FFF2-40B4-BE49-F238E27FC236}">
                  <a16:creationId xmlns:a16="http://schemas.microsoft.com/office/drawing/2014/main" id="{C7EA67F0-4C1D-0C5B-24AD-798FF37D08A4}"/>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59" name="TextBox 58">
              <a:extLst>
                <a:ext uri="{FF2B5EF4-FFF2-40B4-BE49-F238E27FC236}">
                  <a16:creationId xmlns:a16="http://schemas.microsoft.com/office/drawing/2014/main" id="{049FA498-2CAD-B843-4BB0-28B87A6003BB}"/>
                </a:ext>
              </a:extLst>
            </p:cNvPr>
            <p:cNvSpPr txBox="1"/>
            <p:nvPr/>
          </p:nvSpPr>
          <p:spPr>
            <a:xfrm>
              <a:off x="2788609" y="3484760"/>
              <a:ext cx="2580899" cy="369332"/>
            </a:xfrm>
            <a:prstGeom prst="rect">
              <a:avLst/>
            </a:prstGeom>
            <a:noFill/>
          </p:spPr>
          <p:txBody>
            <a:bodyPr wrap="none" rtlCol="0">
              <a:spAutoFit/>
            </a:bodyPr>
            <a:lstStyle/>
            <a:p>
              <a:r>
                <a:rPr lang="en-US" b="1" dirty="0">
                  <a:solidFill>
                    <a:schemeClr val="bg1"/>
                  </a:solidFill>
                </a:rPr>
                <a:t>Subscription B</a:t>
              </a:r>
            </a:p>
          </p:txBody>
        </p:sp>
      </p:grpSp>
      <p:sp>
        <p:nvSpPr>
          <p:cNvPr id="60" name="Oval 59">
            <a:extLst>
              <a:ext uri="{FF2B5EF4-FFF2-40B4-BE49-F238E27FC236}">
                <a16:creationId xmlns:a16="http://schemas.microsoft.com/office/drawing/2014/main" id="{88143829-FE13-58B9-6F69-406BD852E482}"/>
              </a:ext>
            </a:extLst>
          </p:cNvPr>
          <p:cNvSpPr/>
          <p:nvPr/>
        </p:nvSpPr>
        <p:spPr>
          <a:xfrm>
            <a:off x="9907370" y="246003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61" name="TextBox 60">
            <a:extLst>
              <a:ext uri="{FF2B5EF4-FFF2-40B4-BE49-F238E27FC236}">
                <a16:creationId xmlns:a16="http://schemas.microsoft.com/office/drawing/2014/main" id="{D6977824-8EB9-0F32-529D-98A0C19294E3}"/>
              </a:ext>
            </a:extLst>
          </p:cNvPr>
          <p:cNvSpPr txBox="1"/>
          <p:nvPr/>
        </p:nvSpPr>
        <p:spPr>
          <a:xfrm>
            <a:off x="9604399" y="3978805"/>
            <a:ext cx="1229054" cy="369332"/>
          </a:xfrm>
          <a:prstGeom prst="rect">
            <a:avLst/>
          </a:prstGeom>
          <a:noFill/>
        </p:spPr>
        <p:txBody>
          <a:bodyPr wrap="none" rtlCol="0">
            <a:spAutoFit/>
          </a:bodyPr>
          <a:lstStyle/>
          <a:p>
            <a:r>
              <a:rPr lang="en-US" dirty="0"/>
              <a:t>Consumers</a:t>
            </a:r>
          </a:p>
        </p:txBody>
      </p:sp>
      <p:grpSp>
        <p:nvGrpSpPr>
          <p:cNvPr id="62" name="Group 61">
            <a:extLst>
              <a:ext uri="{FF2B5EF4-FFF2-40B4-BE49-F238E27FC236}">
                <a16:creationId xmlns:a16="http://schemas.microsoft.com/office/drawing/2014/main" id="{18FA6CE1-1B1C-FA9E-89E5-69B32775EF3F}"/>
              </a:ext>
            </a:extLst>
          </p:cNvPr>
          <p:cNvGrpSpPr/>
          <p:nvPr/>
        </p:nvGrpSpPr>
        <p:grpSpPr>
          <a:xfrm>
            <a:off x="5344593" y="2255519"/>
            <a:ext cx="1259840" cy="1842698"/>
            <a:chOff x="2343780" y="2255520"/>
            <a:chExt cx="1259840" cy="1842698"/>
          </a:xfrm>
        </p:grpSpPr>
        <p:sp>
          <p:nvSpPr>
            <p:cNvPr id="63" name="Rectangle: Rounded Corners 62">
              <a:extLst>
                <a:ext uri="{FF2B5EF4-FFF2-40B4-BE49-F238E27FC236}">
                  <a16:creationId xmlns:a16="http://schemas.microsoft.com/office/drawing/2014/main" id="{3D272D37-3FB4-D446-5C58-AB55F202A4C1}"/>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03B22F34-2971-865E-6692-53B16524FA7D}"/>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sp>
        <p:nvSpPr>
          <p:cNvPr id="65" name="TextBox 64">
            <a:extLst>
              <a:ext uri="{FF2B5EF4-FFF2-40B4-BE49-F238E27FC236}">
                <a16:creationId xmlns:a16="http://schemas.microsoft.com/office/drawing/2014/main" id="{B5C443EF-F520-9769-21BF-C8BB6FB298AB}"/>
              </a:ext>
            </a:extLst>
          </p:cNvPr>
          <p:cNvSpPr txBox="1"/>
          <p:nvPr/>
        </p:nvSpPr>
        <p:spPr>
          <a:xfrm>
            <a:off x="4995719" y="4234876"/>
            <a:ext cx="2027030" cy="461665"/>
          </a:xfrm>
          <a:prstGeom prst="rect">
            <a:avLst/>
          </a:prstGeom>
          <a:noFill/>
        </p:spPr>
        <p:txBody>
          <a:bodyPr wrap="none" rtlCol="0">
            <a:spAutoFit/>
          </a:bodyPr>
          <a:lstStyle/>
          <a:p>
            <a:r>
              <a:rPr lang="en-US" sz="2400" b="1" dirty="0">
                <a:solidFill>
                  <a:srgbClr val="094843"/>
                </a:solidFill>
              </a:rPr>
              <a:t>Subscription A</a:t>
            </a:r>
          </a:p>
        </p:txBody>
      </p:sp>
      <p:sp>
        <p:nvSpPr>
          <p:cNvPr id="66" name="TextBox 65">
            <a:extLst>
              <a:ext uri="{FF2B5EF4-FFF2-40B4-BE49-F238E27FC236}">
                <a16:creationId xmlns:a16="http://schemas.microsoft.com/office/drawing/2014/main" id="{C30E60EB-1D82-4416-1B3F-0B2E1DFE1ACC}"/>
              </a:ext>
            </a:extLst>
          </p:cNvPr>
          <p:cNvSpPr txBox="1"/>
          <p:nvPr/>
        </p:nvSpPr>
        <p:spPr>
          <a:xfrm>
            <a:off x="4990919" y="4234876"/>
            <a:ext cx="2014206" cy="461665"/>
          </a:xfrm>
          <a:prstGeom prst="rect">
            <a:avLst/>
          </a:prstGeom>
          <a:noFill/>
        </p:spPr>
        <p:txBody>
          <a:bodyPr wrap="none" rtlCol="0">
            <a:spAutoFit/>
          </a:bodyPr>
          <a:lstStyle/>
          <a:p>
            <a:r>
              <a:rPr lang="en-US" sz="2400" b="1" dirty="0">
                <a:solidFill>
                  <a:srgbClr val="094843"/>
                </a:solidFill>
              </a:rPr>
              <a:t>Subscription B</a:t>
            </a:r>
          </a:p>
        </p:txBody>
      </p:sp>
      <p:grpSp>
        <p:nvGrpSpPr>
          <p:cNvPr id="67" name="Group 66">
            <a:extLst>
              <a:ext uri="{FF2B5EF4-FFF2-40B4-BE49-F238E27FC236}">
                <a16:creationId xmlns:a16="http://schemas.microsoft.com/office/drawing/2014/main" id="{0EB12846-23A3-4225-7878-363766B4A1C2}"/>
              </a:ext>
            </a:extLst>
          </p:cNvPr>
          <p:cNvGrpSpPr/>
          <p:nvPr/>
        </p:nvGrpSpPr>
        <p:grpSpPr>
          <a:xfrm>
            <a:off x="2423427" y="2901838"/>
            <a:ext cx="2704148" cy="563802"/>
            <a:chOff x="2750639" y="3388747"/>
            <a:chExt cx="4493442" cy="563802"/>
          </a:xfrm>
        </p:grpSpPr>
        <p:sp>
          <p:nvSpPr>
            <p:cNvPr id="68" name="Rectangle: Rounded Corners 67">
              <a:extLst>
                <a:ext uri="{FF2B5EF4-FFF2-40B4-BE49-F238E27FC236}">
                  <a16:creationId xmlns:a16="http://schemas.microsoft.com/office/drawing/2014/main" id="{18864F00-CA61-B6B4-1D81-F9C79C76EE6B}"/>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69" name="TextBox 68">
              <a:extLst>
                <a:ext uri="{FF2B5EF4-FFF2-40B4-BE49-F238E27FC236}">
                  <a16:creationId xmlns:a16="http://schemas.microsoft.com/office/drawing/2014/main" id="{0CC153FA-99F8-BEE2-10F6-4C655CFC2ED9}"/>
                </a:ext>
              </a:extLst>
            </p:cNvPr>
            <p:cNvSpPr txBox="1"/>
            <p:nvPr/>
          </p:nvSpPr>
          <p:spPr>
            <a:xfrm>
              <a:off x="2788609" y="3484760"/>
              <a:ext cx="1126101" cy="369332"/>
            </a:xfrm>
            <a:prstGeom prst="rect">
              <a:avLst/>
            </a:prstGeom>
            <a:noFill/>
          </p:spPr>
          <p:txBody>
            <a:bodyPr wrap="none" rtlCol="0">
              <a:spAutoFit/>
            </a:bodyPr>
            <a:lstStyle/>
            <a:p>
              <a:r>
                <a:rPr lang="en-US" b="1" dirty="0">
                  <a:solidFill>
                    <a:schemeClr val="bg1"/>
                  </a:solidFill>
                </a:rPr>
                <a:t>Topic</a:t>
              </a:r>
            </a:p>
          </p:txBody>
        </p:sp>
      </p:grpSp>
      <p:sp>
        <p:nvSpPr>
          <p:cNvPr id="70" name="Oval 69">
            <a:extLst>
              <a:ext uri="{FF2B5EF4-FFF2-40B4-BE49-F238E27FC236}">
                <a16:creationId xmlns:a16="http://schemas.microsoft.com/office/drawing/2014/main" id="{B04FB46A-DC50-AEFF-8461-A2EA20B0BCDA}"/>
              </a:ext>
            </a:extLst>
          </p:cNvPr>
          <p:cNvSpPr/>
          <p:nvPr/>
        </p:nvSpPr>
        <p:spPr>
          <a:xfrm>
            <a:off x="9854114" y="325160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71" name="Picture 70" descr="Free Envelope Clipart Black And White, Download Free Envelope Clipart Black  And White png images, Free ClipArts on Clipart Library">
            <a:extLst>
              <a:ext uri="{FF2B5EF4-FFF2-40B4-BE49-F238E27FC236}">
                <a16:creationId xmlns:a16="http://schemas.microsoft.com/office/drawing/2014/main" id="{6D1EA798-CC45-10A1-6E51-699CAEA4731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70080" y="298818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Free Envelope Clipart Black And White, Download Free Envelope Clipart Black  And White png images, Free ClipArts on Clipart Library">
            <a:extLst>
              <a:ext uri="{FF2B5EF4-FFF2-40B4-BE49-F238E27FC236}">
                <a16:creationId xmlns:a16="http://schemas.microsoft.com/office/drawing/2014/main" id="{A4C5C1BC-3A42-7046-B135-9ED03BB2031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59999" y="298818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FC78C8EC-B3E7-973D-919E-E32136D54BE0}"/>
              </a:ext>
            </a:extLst>
          </p:cNvPr>
          <p:cNvSpPr txBox="1"/>
          <p:nvPr/>
        </p:nvSpPr>
        <p:spPr>
          <a:xfrm>
            <a:off x="7442620" y="2016853"/>
            <a:ext cx="1461810" cy="369332"/>
          </a:xfrm>
          <a:prstGeom prst="rect">
            <a:avLst/>
          </a:prstGeom>
          <a:noFill/>
        </p:spPr>
        <p:txBody>
          <a:bodyPr wrap="none" rtlCol="0">
            <a:spAutoFit/>
          </a:bodyPr>
          <a:lstStyle/>
          <a:p>
            <a:r>
              <a:rPr lang="en-US" b="1" dirty="0"/>
              <a:t>Subscriptions</a:t>
            </a:r>
          </a:p>
        </p:txBody>
      </p:sp>
      <p:pic>
        <p:nvPicPr>
          <p:cNvPr id="74" name="Picture 73" descr="Free Envelope Clipart Black And White, Download Free Envelope Clipart Black  And White png images, Free ClipArts on Clipart Library">
            <a:extLst>
              <a:ext uri="{FF2B5EF4-FFF2-40B4-BE49-F238E27FC236}">
                <a16:creationId xmlns:a16="http://schemas.microsoft.com/office/drawing/2014/main" id="{D5C79793-831E-BAF0-CBB2-C8CC7D36762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06653" y="3182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Free Envelope Clipart Black And White, Download Free Envelope Clipart Black  And White png images, Free ClipArts on Clipart Library">
            <a:extLst>
              <a:ext uri="{FF2B5EF4-FFF2-40B4-BE49-F238E27FC236}">
                <a16:creationId xmlns:a16="http://schemas.microsoft.com/office/drawing/2014/main" id="{5D170A13-F64D-6B1C-837F-901B3874C95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31206" y="26287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Free Envelope Clipart Black And White, Download Free Envelope Clipart Black  And White png images, Free ClipArts on Clipart Library">
            <a:extLst>
              <a:ext uri="{FF2B5EF4-FFF2-40B4-BE49-F238E27FC236}">
                <a16:creationId xmlns:a16="http://schemas.microsoft.com/office/drawing/2014/main" id="{FCA9B0B4-AD0E-2252-FBB5-1A9B21EC3D2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70080" y="29815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Free Envelope Clipart Black And White, Download Free Envelope Clipart Black  And White png images, Free ClipArts on Clipart Library">
            <a:extLst>
              <a:ext uri="{FF2B5EF4-FFF2-40B4-BE49-F238E27FC236}">
                <a16:creationId xmlns:a16="http://schemas.microsoft.com/office/drawing/2014/main" id="{C4408658-BDAC-5CFD-D27B-AF8B4F493BD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53751" y="298818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Free Envelope Clipart Black And White, Download Free Envelope Clipart Black  And White png images, Free ClipArts on Clipart Library">
            <a:extLst>
              <a:ext uri="{FF2B5EF4-FFF2-40B4-BE49-F238E27FC236}">
                <a16:creationId xmlns:a16="http://schemas.microsoft.com/office/drawing/2014/main" id="{468A4049-A8AB-5F94-4581-8C18B82974E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06653" y="3182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Free Envelope Clipart Black And White, Download Free Envelope Clipart Black  And White png images, Free ClipArts on Clipart Library">
            <a:extLst>
              <a:ext uri="{FF2B5EF4-FFF2-40B4-BE49-F238E27FC236}">
                <a16:creationId xmlns:a16="http://schemas.microsoft.com/office/drawing/2014/main" id="{5CE1C6B8-0B9C-CA52-F908-2985504DB30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31206" y="33797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Free Envelope Clipart Black And White, Download Free Envelope Clipart Black  And White png images, Free ClipArts on Clipart Library">
            <a:extLst>
              <a:ext uri="{FF2B5EF4-FFF2-40B4-BE49-F238E27FC236}">
                <a16:creationId xmlns:a16="http://schemas.microsoft.com/office/drawing/2014/main" id="{D28FD685-D23D-1252-64DA-960007B2F24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04322" y="26287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Free Envelope Clipart Black And White, Download Free Envelope Clipart Black  And White png images, Free ClipArts on Clipart Library">
            <a:extLst>
              <a:ext uri="{FF2B5EF4-FFF2-40B4-BE49-F238E27FC236}">
                <a16:creationId xmlns:a16="http://schemas.microsoft.com/office/drawing/2014/main" id="{22F79489-0BBF-5582-06B5-F949C791E22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51066" y="3410569"/>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36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1.25E-6 0 L 0.27031 0.00162 " pathEditMode="relative" rAng="0" ptsTypes="AA">
                                      <p:cBhvr>
                                        <p:cTn id="10" dur="1000" fill="hold"/>
                                        <p:tgtEl>
                                          <p:spTgt spid="71"/>
                                        </p:tgtEl>
                                        <p:attrNameLst>
                                          <p:attrName>ppt_x</p:attrName>
                                          <p:attrName>ppt_y</p:attrName>
                                        </p:attrNameLst>
                                      </p:cBhvr>
                                      <p:rCtr x="13516" y="69"/>
                                    </p:animMotion>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71"/>
                                        </p:tgtEl>
                                        <p:attrNameLst>
                                          <p:attrName>style.visibility</p:attrName>
                                        </p:attrNameLst>
                                      </p:cBhvr>
                                      <p:to>
                                        <p:strVal val="hidden"/>
                                      </p:to>
                                    </p:se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4.16667E-7 0 L 0.10182 0.02708 " pathEditMode="relative" rAng="0" ptsTypes="AA">
                                      <p:cBhvr>
                                        <p:cTn id="18" dur="1000" fill="hold"/>
                                        <p:tgtEl>
                                          <p:spTgt spid="72"/>
                                        </p:tgtEl>
                                        <p:attrNameLst>
                                          <p:attrName>ppt_x</p:attrName>
                                          <p:attrName>ppt_y</p:attrName>
                                        </p:attrNameLst>
                                      </p:cBhvr>
                                      <p:rCtr x="5091" y="1343"/>
                                    </p:animMotion>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72"/>
                                        </p:tgtEl>
                                        <p:attrNameLst>
                                          <p:attrName>style.visibility</p:attrName>
                                        </p:attrNameLst>
                                      </p:cBhvr>
                                      <p:to>
                                        <p:strVal val="hidden"/>
                                      </p:to>
                                    </p:se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p:cTn id="27" dur="500" fill="hold"/>
                                        <p:tgtEl>
                                          <p:spTgt spid="65"/>
                                        </p:tgtEl>
                                        <p:attrNameLst>
                                          <p:attrName>ppt_w</p:attrName>
                                        </p:attrNameLst>
                                      </p:cBhvr>
                                      <p:tavLst>
                                        <p:tav tm="0">
                                          <p:val>
                                            <p:fltVal val="0"/>
                                          </p:val>
                                        </p:tav>
                                        <p:tav tm="100000">
                                          <p:val>
                                            <p:strVal val="#ppt_w"/>
                                          </p:val>
                                        </p:tav>
                                      </p:tavLst>
                                    </p:anim>
                                    <p:anim calcmode="lin" valueType="num">
                                      <p:cBhvr>
                                        <p:cTn id="28" dur="500" fill="hold"/>
                                        <p:tgtEl>
                                          <p:spTgt spid="65"/>
                                        </p:tgtEl>
                                        <p:attrNameLst>
                                          <p:attrName>ppt_h</p:attrName>
                                        </p:attrNameLst>
                                      </p:cBhvr>
                                      <p:tavLst>
                                        <p:tav tm="0">
                                          <p:val>
                                            <p:fltVal val="0"/>
                                          </p:val>
                                        </p:tav>
                                        <p:tav tm="100000">
                                          <p:val>
                                            <p:strVal val="#ppt_h"/>
                                          </p:val>
                                        </p:tav>
                                      </p:tavLst>
                                    </p:anim>
                                    <p:animEffect transition="in" filter="fade">
                                      <p:cBhvr>
                                        <p:cTn id="29" dur="500"/>
                                        <p:tgtEl>
                                          <p:spTgt spid="65"/>
                                        </p:tgtEl>
                                      </p:cBhvr>
                                    </p:animEffect>
                                  </p:childTnLst>
                                </p:cTn>
                              </p:par>
                            </p:childTnLst>
                          </p:cTn>
                        </p:par>
                        <p:par>
                          <p:cTn id="30" fill="hold">
                            <p:stCondLst>
                              <p:cond delay="3000"/>
                            </p:stCondLst>
                            <p:childTnLst>
                              <p:par>
                                <p:cTn id="31" presetID="1" presetClass="exit" presetSubtype="0" fill="hold" grpId="1" nodeType="afterEffect">
                                  <p:stCondLst>
                                    <p:cond delay="250"/>
                                  </p:stCondLst>
                                  <p:childTnLst>
                                    <p:set>
                                      <p:cBhvr>
                                        <p:cTn id="32" dur="1" fill="hold">
                                          <p:stCondLst>
                                            <p:cond delay="0"/>
                                          </p:stCondLst>
                                        </p:cTn>
                                        <p:tgtEl>
                                          <p:spTgt spid="65"/>
                                        </p:tgtEl>
                                        <p:attrNameLst>
                                          <p:attrName>style.visibility</p:attrName>
                                        </p:attrNameLst>
                                      </p:cBhvr>
                                      <p:to>
                                        <p:strVal val="hidden"/>
                                      </p:to>
                                    </p:set>
                                  </p:childTnLst>
                                </p:cTn>
                              </p:par>
                              <p:par>
                                <p:cTn id="33" presetID="42" presetClass="path" presetSubtype="0" accel="50000" decel="50000" fill="hold" nodeType="withEffect">
                                  <p:stCondLst>
                                    <p:cond delay="250"/>
                                  </p:stCondLst>
                                  <p:childTnLst>
                                    <p:animMotion origin="layout" path="M -3.95833E-6 -2.22222E-6 L 0.25625 -0.08217 " pathEditMode="relative" rAng="0" ptsTypes="AA">
                                      <p:cBhvr>
                                        <p:cTn id="34" dur="1000" fill="hold"/>
                                        <p:tgtEl>
                                          <p:spTgt spid="74"/>
                                        </p:tgtEl>
                                        <p:attrNameLst>
                                          <p:attrName>ppt_x</p:attrName>
                                          <p:attrName>ppt_y</p:attrName>
                                        </p:attrNameLst>
                                      </p:cBhvr>
                                      <p:rCtr x="12812" y="-4120"/>
                                    </p:animMotion>
                                  </p:childTnLst>
                                </p:cTn>
                              </p:par>
                            </p:childTnLst>
                          </p:cTn>
                        </p:par>
                        <p:par>
                          <p:cTn id="35" fill="hold">
                            <p:stCondLst>
                              <p:cond delay="4250"/>
                            </p:stCondLst>
                            <p:childTnLst>
                              <p:par>
                                <p:cTn id="36" presetID="1" presetClass="entr" presetSubtype="0"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childTnLst>
                          </p:cTn>
                        </p:par>
                        <p:par>
                          <p:cTn id="38" fill="hold">
                            <p:stCondLst>
                              <p:cond delay="4250"/>
                            </p:stCondLst>
                            <p:childTnLst>
                              <p:par>
                                <p:cTn id="39" presetID="1" presetClass="exit" presetSubtype="0" fill="hold" nodeType="afterEffect">
                                  <p:stCondLst>
                                    <p:cond delay="0"/>
                                  </p:stCondLst>
                                  <p:childTnLst>
                                    <p:set>
                                      <p:cBhvr>
                                        <p:cTn id="40" dur="1" fill="hold">
                                          <p:stCondLst>
                                            <p:cond delay="0"/>
                                          </p:stCondLst>
                                        </p:cTn>
                                        <p:tgtEl>
                                          <p:spTgt spid="74"/>
                                        </p:tgtEl>
                                        <p:attrNameLst>
                                          <p:attrName>style.visibility</p:attrName>
                                        </p:attrNameLst>
                                      </p:cBhvr>
                                      <p:to>
                                        <p:strVal val="hidden"/>
                                      </p:to>
                                    </p:set>
                                  </p:childTnLst>
                                </p:cTn>
                              </p:par>
                            </p:childTnLst>
                          </p:cTn>
                        </p:par>
                        <p:par>
                          <p:cTn id="41" fill="hold">
                            <p:stCondLst>
                              <p:cond delay="4250"/>
                            </p:stCondLst>
                            <p:childTnLst>
                              <p:par>
                                <p:cTn id="42" presetID="10" presetClass="entr" presetSubtype="0" fill="hold" nodeType="after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childTnLst>
                          </p:cTn>
                        </p:par>
                        <p:par>
                          <p:cTn id="45" fill="hold">
                            <p:stCondLst>
                              <p:cond delay="4750"/>
                            </p:stCondLst>
                            <p:childTnLst>
                              <p:par>
                                <p:cTn id="46" presetID="42" presetClass="path" presetSubtype="0" accel="50000" decel="50000" fill="hold" nodeType="afterEffect">
                                  <p:stCondLst>
                                    <p:cond delay="0"/>
                                  </p:stCondLst>
                                  <p:childTnLst>
                                    <p:animMotion origin="layout" path="M 1.25E-6 -4.07407E-6 L 0.26992 0.00093 " pathEditMode="relative" rAng="0" ptsTypes="AA">
                                      <p:cBhvr>
                                        <p:cTn id="47" dur="1000" fill="hold"/>
                                        <p:tgtEl>
                                          <p:spTgt spid="76"/>
                                        </p:tgtEl>
                                        <p:attrNameLst>
                                          <p:attrName>ppt_x</p:attrName>
                                          <p:attrName>ppt_y</p:attrName>
                                        </p:attrNameLst>
                                      </p:cBhvr>
                                      <p:rCtr x="13490" y="46"/>
                                    </p:animMotion>
                                  </p:childTnLst>
                                </p:cTn>
                              </p:par>
                            </p:childTnLst>
                          </p:cTn>
                        </p:par>
                        <p:par>
                          <p:cTn id="48" fill="hold">
                            <p:stCondLst>
                              <p:cond delay="5750"/>
                            </p:stCondLst>
                            <p:childTnLst>
                              <p:par>
                                <p:cTn id="49" presetID="1"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76"/>
                                        </p:tgtEl>
                                        <p:attrNameLst>
                                          <p:attrName>style.visibility</p:attrName>
                                        </p:attrNameLst>
                                      </p:cBhvr>
                                      <p:to>
                                        <p:strVal val="hidden"/>
                                      </p:to>
                                    </p:set>
                                  </p:childTnLst>
                                </p:cTn>
                              </p:par>
                            </p:childTnLst>
                          </p:cTn>
                        </p:par>
                        <p:par>
                          <p:cTn id="53" fill="hold">
                            <p:stCondLst>
                              <p:cond delay="5750"/>
                            </p:stCondLst>
                            <p:childTnLst>
                              <p:par>
                                <p:cTn id="54" presetID="42" presetClass="path" presetSubtype="0" accel="50000" decel="50000" fill="hold" nodeType="afterEffect">
                                  <p:stCondLst>
                                    <p:cond delay="0"/>
                                  </p:stCondLst>
                                  <p:childTnLst>
                                    <p:animMotion origin="layout" path="M 4.16667E-7 0 L 0.10273 0.02847 " pathEditMode="relative" rAng="0" ptsTypes="AA">
                                      <p:cBhvr>
                                        <p:cTn id="55" dur="1000" fill="hold"/>
                                        <p:tgtEl>
                                          <p:spTgt spid="77"/>
                                        </p:tgtEl>
                                        <p:attrNameLst>
                                          <p:attrName>ppt_x</p:attrName>
                                          <p:attrName>ppt_y</p:attrName>
                                        </p:attrNameLst>
                                      </p:cBhvr>
                                      <p:rCtr x="5130" y="1412"/>
                                    </p:animMotion>
                                  </p:childTnLst>
                                </p:cTn>
                              </p:par>
                            </p:childTnLst>
                          </p:cTn>
                        </p:par>
                        <p:par>
                          <p:cTn id="56" fill="hold">
                            <p:stCondLst>
                              <p:cond delay="6750"/>
                            </p:stCondLst>
                            <p:childTnLst>
                              <p:par>
                                <p:cTn id="57" presetID="1" presetClass="entr" presetSubtype="0"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77"/>
                                        </p:tgtEl>
                                        <p:attrNameLst>
                                          <p:attrName>style.visibility</p:attrName>
                                        </p:attrNameLst>
                                      </p:cBhvr>
                                      <p:to>
                                        <p:strVal val="hidden"/>
                                      </p:to>
                                    </p:set>
                                  </p:childTnLst>
                                </p:cTn>
                              </p:par>
                            </p:childTnLst>
                          </p:cTn>
                        </p:par>
                        <p:par>
                          <p:cTn id="61" fill="hold">
                            <p:stCondLst>
                              <p:cond delay="6750"/>
                            </p:stCondLst>
                            <p:childTnLst>
                              <p:par>
                                <p:cTn id="62" presetID="53" presetClass="entr" presetSubtype="16" fill="hold" grpId="0" nodeType="afterEffect">
                                  <p:stCondLst>
                                    <p:cond delay="0"/>
                                  </p:stCondLst>
                                  <p:childTnLst>
                                    <p:set>
                                      <p:cBhvr>
                                        <p:cTn id="63" dur="1" fill="hold">
                                          <p:stCondLst>
                                            <p:cond delay="0"/>
                                          </p:stCondLst>
                                        </p:cTn>
                                        <p:tgtEl>
                                          <p:spTgt spid="66"/>
                                        </p:tgtEl>
                                        <p:attrNameLst>
                                          <p:attrName>style.visibility</p:attrName>
                                        </p:attrNameLst>
                                      </p:cBhvr>
                                      <p:to>
                                        <p:strVal val="visible"/>
                                      </p:to>
                                    </p:set>
                                    <p:anim calcmode="lin" valueType="num">
                                      <p:cBhvr>
                                        <p:cTn id="64" dur="500" fill="hold"/>
                                        <p:tgtEl>
                                          <p:spTgt spid="66"/>
                                        </p:tgtEl>
                                        <p:attrNameLst>
                                          <p:attrName>ppt_w</p:attrName>
                                        </p:attrNameLst>
                                      </p:cBhvr>
                                      <p:tavLst>
                                        <p:tav tm="0">
                                          <p:val>
                                            <p:fltVal val="0"/>
                                          </p:val>
                                        </p:tav>
                                        <p:tav tm="100000">
                                          <p:val>
                                            <p:strVal val="#ppt_w"/>
                                          </p:val>
                                        </p:tav>
                                      </p:tavLst>
                                    </p:anim>
                                    <p:anim calcmode="lin" valueType="num">
                                      <p:cBhvr>
                                        <p:cTn id="65" dur="500" fill="hold"/>
                                        <p:tgtEl>
                                          <p:spTgt spid="66"/>
                                        </p:tgtEl>
                                        <p:attrNameLst>
                                          <p:attrName>ppt_h</p:attrName>
                                        </p:attrNameLst>
                                      </p:cBhvr>
                                      <p:tavLst>
                                        <p:tav tm="0">
                                          <p:val>
                                            <p:fltVal val="0"/>
                                          </p:val>
                                        </p:tav>
                                        <p:tav tm="100000">
                                          <p:val>
                                            <p:strVal val="#ppt_h"/>
                                          </p:val>
                                        </p:tav>
                                      </p:tavLst>
                                    </p:anim>
                                    <p:animEffect transition="in" filter="fade">
                                      <p:cBhvr>
                                        <p:cTn id="66" dur="500"/>
                                        <p:tgtEl>
                                          <p:spTgt spid="66"/>
                                        </p:tgtEl>
                                      </p:cBhvr>
                                    </p:animEffect>
                                  </p:childTnLst>
                                </p:cTn>
                              </p:par>
                            </p:childTnLst>
                          </p:cTn>
                        </p:par>
                        <p:par>
                          <p:cTn id="67" fill="hold">
                            <p:stCondLst>
                              <p:cond delay="7250"/>
                            </p:stCondLst>
                            <p:childTnLst>
                              <p:par>
                                <p:cTn id="68" presetID="1" presetClass="exit" presetSubtype="0" fill="hold" grpId="1" nodeType="afterEffect">
                                  <p:stCondLst>
                                    <p:cond delay="250"/>
                                  </p:stCondLst>
                                  <p:childTnLst>
                                    <p:set>
                                      <p:cBhvr>
                                        <p:cTn id="69" dur="1" fill="hold">
                                          <p:stCondLst>
                                            <p:cond delay="0"/>
                                          </p:stCondLst>
                                        </p:cTn>
                                        <p:tgtEl>
                                          <p:spTgt spid="66"/>
                                        </p:tgtEl>
                                        <p:attrNameLst>
                                          <p:attrName>style.visibility</p:attrName>
                                        </p:attrNameLst>
                                      </p:cBhvr>
                                      <p:to>
                                        <p:strVal val="hidden"/>
                                      </p:to>
                                    </p:set>
                                  </p:childTnLst>
                                </p:cTn>
                              </p:par>
                              <p:par>
                                <p:cTn id="70" presetID="42" presetClass="path" presetSubtype="0" accel="50000" decel="50000" fill="hold" nodeType="withEffect">
                                  <p:stCondLst>
                                    <p:cond delay="250"/>
                                  </p:stCondLst>
                                  <p:childTnLst>
                                    <p:animMotion origin="layout" path="M -3.95833E-6 -2.22222E-6 L 0.2556 0.02847 " pathEditMode="relative" rAng="0" ptsTypes="AA">
                                      <p:cBhvr>
                                        <p:cTn id="71" dur="1000" fill="hold"/>
                                        <p:tgtEl>
                                          <p:spTgt spid="78"/>
                                        </p:tgtEl>
                                        <p:attrNameLst>
                                          <p:attrName>ppt_x</p:attrName>
                                          <p:attrName>ppt_y</p:attrName>
                                        </p:attrNameLst>
                                      </p:cBhvr>
                                      <p:rCtr x="12773" y="1412"/>
                                    </p:animMotion>
                                  </p:childTnLst>
                                </p:cTn>
                              </p:par>
                            </p:childTnLst>
                          </p:cTn>
                        </p:par>
                        <p:par>
                          <p:cTn id="72" fill="hold">
                            <p:stCondLst>
                              <p:cond delay="8500"/>
                            </p:stCondLst>
                            <p:childTnLst>
                              <p:par>
                                <p:cTn id="73" presetID="1" presetClass="entr" presetSubtype="0" fill="hold" nodeType="after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78"/>
                                        </p:tgtEl>
                                        <p:attrNameLst>
                                          <p:attrName>style.visibility</p:attrName>
                                        </p:attrNameLst>
                                      </p:cBhvr>
                                      <p:to>
                                        <p:strVal val="hidden"/>
                                      </p:to>
                                    </p:set>
                                  </p:childTnLst>
                                </p:cTn>
                              </p:par>
                            </p:childTnLst>
                          </p:cTn>
                        </p:par>
                        <p:par>
                          <p:cTn id="77" fill="hold">
                            <p:stCondLst>
                              <p:cond delay="8500"/>
                            </p:stCondLst>
                            <p:childTnLst>
                              <p:par>
                                <p:cTn id="78" presetID="42" presetClass="path" presetSubtype="0" accel="50000" decel="50000" fill="hold" nodeType="afterEffect">
                                  <p:stCondLst>
                                    <p:cond delay="0"/>
                                  </p:stCondLst>
                                  <p:childTnLst>
                                    <p:animMotion origin="layout" path="M -3.95833E-6 4.81481E-6 L 0.0961 -0.00047 " pathEditMode="relative" rAng="0" ptsTypes="AA">
                                      <p:cBhvr>
                                        <p:cTn id="79" dur="500" fill="hold"/>
                                        <p:tgtEl>
                                          <p:spTgt spid="75"/>
                                        </p:tgtEl>
                                        <p:attrNameLst>
                                          <p:attrName>ppt_x</p:attrName>
                                          <p:attrName>ppt_y</p:attrName>
                                        </p:attrNameLst>
                                      </p:cBhvr>
                                      <p:rCtr x="4805" y="-23"/>
                                    </p:animMotion>
                                  </p:childTnLst>
                                </p:cTn>
                              </p:par>
                              <p:par>
                                <p:cTn id="80" presetID="42" presetClass="path" presetSubtype="0" accel="50000" decel="50000" fill="hold" nodeType="withEffect">
                                  <p:stCondLst>
                                    <p:cond delay="0"/>
                                  </p:stCondLst>
                                  <p:childTnLst>
                                    <p:animMotion origin="layout" path="M -3.95833E-6 4.07407E-6 L 0.09102 0.00532 " pathEditMode="relative" rAng="0" ptsTypes="AA">
                                      <p:cBhvr>
                                        <p:cTn id="81" dur="500" fill="hold"/>
                                        <p:tgtEl>
                                          <p:spTgt spid="79"/>
                                        </p:tgtEl>
                                        <p:attrNameLst>
                                          <p:attrName>ppt_x</p:attrName>
                                          <p:attrName>ppt_y</p:attrName>
                                        </p:attrNameLst>
                                      </p:cBhvr>
                                      <p:rCtr x="4544" y="255"/>
                                    </p:animMotion>
                                  </p:childTnLst>
                                </p:cTn>
                              </p:par>
                            </p:childTnLst>
                          </p:cTn>
                        </p:par>
                        <p:par>
                          <p:cTn id="82" fill="hold">
                            <p:stCondLst>
                              <p:cond delay="9000"/>
                            </p:stCondLst>
                            <p:childTnLst>
                              <p:par>
                                <p:cTn id="83" presetID="1" presetClass="entr" presetSubtype="0" fill="hold" nodeType="afterEffect">
                                  <p:stCondLst>
                                    <p:cond delay="0"/>
                                  </p:stCondLst>
                                  <p:childTnLst>
                                    <p:set>
                                      <p:cBhvr>
                                        <p:cTn id="84" dur="1" fill="hold">
                                          <p:stCondLst>
                                            <p:cond delay="0"/>
                                          </p:stCondLst>
                                        </p:cTn>
                                        <p:tgtEl>
                                          <p:spTgt spid="8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1"/>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7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79"/>
                                        </p:tgtEl>
                                        <p:attrNameLst>
                                          <p:attrName>style.visibility</p:attrName>
                                        </p:attrNameLst>
                                      </p:cBhvr>
                                      <p:to>
                                        <p:strVal val="hidden"/>
                                      </p:to>
                                    </p:set>
                                  </p:childTnLst>
                                </p:cTn>
                              </p:par>
                            </p:childTnLst>
                          </p:cTn>
                        </p:par>
                        <p:par>
                          <p:cTn id="91" fill="hold">
                            <p:stCondLst>
                              <p:cond delay="9000"/>
                            </p:stCondLst>
                            <p:childTnLst>
                              <p:par>
                                <p:cTn id="92" presetID="9" presetClass="exit" presetSubtype="0" fill="hold" nodeType="afterEffect">
                                  <p:stCondLst>
                                    <p:cond delay="250"/>
                                  </p:stCondLst>
                                  <p:childTnLst>
                                    <p:animEffect transition="out" filter="dissolve">
                                      <p:cBhvr>
                                        <p:cTn id="93" dur="500"/>
                                        <p:tgtEl>
                                          <p:spTgt spid="80"/>
                                        </p:tgtEl>
                                      </p:cBhvr>
                                    </p:animEffect>
                                    <p:set>
                                      <p:cBhvr>
                                        <p:cTn id="94" dur="1" fill="hold">
                                          <p:stCondLst>
                                            <p:cond delay="499"/>
                                          </p:stCondLst>
                                        </p:cTn>
                                        <p:tgtEl>
                                          <p:spTgt spid="80"/>
                                        </p:tgtEl>
                                        <p:attrNameLst>
                                          <p:attrName>style.visibility</p:attrName>
                                        </p:attrNameLst>
                                      </p:cBhvr>
                                      <p:to>
                                        <p:strVal val="hidden"/>
                                      </p:to>
                                    </p:set>
                                  </p:childTnLst>
                                </p:cTn>
                              </p:par>
                              <p:par>
                                <p:cTn id="95" presetID="9" presetClass="exit" presetSubtype="0" fill="hold" nodeType="withEffect">
                                  <p:stCondLst>
                                    <p:cond delay="250"/>
                                  </p:stCondLst>
                                  <p:childTnLst>
                                    <p:animEffect transition="out" filter="dissolve">
                                      <p:cBhvr>
                                        <p:cTn id="96" dur="500"/>
                                        <p:tgtEl>
                                          <p:spTgt spid="81"/>
                                        </p:tgtEl>
                                      </p:cBhvr>
                                    </p:animEffect>
                                    <p:set>
                                      <p:cBhvr>
                                        <p:cTn id="97"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66" grpId="0"/>
      <p:bldP spid="6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4E06-0B70-39F4-CFE5-822A1A0E0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3FB64-5306-B195-AF48-2B43B1D76CC6}"/>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EE06FB23-7435-0B4F-081A-8738D89ACCAE}"/>
              </a:ext>
            </a:extLst>
          </p:cNvPr>
          <p:cNvSpPr/>
          <p:nvPr/>
        </p:nvSpPr>
        <p:spPr>
          <a:xfrm>
            <a:off x="552767"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Efficiency</a:t>
            </a:r>
          </a:p>
        </p:txBody>
      </p:sp>
      <p:sp>
        <p:nvSpPr>
          <p:cNvPr id="4" name="Primary Context Box">
            <a:extLst>
              <a:ext uri="{FF2B5EF4-FFF2-40B4-BE49-F238E27FC236}">
                <a16:creationId xmlns:a16="http://schemas.microsoft.com/office/drawing/2014/main" id="{373DD2C6-8787-044F-B69C-DFC36366DDAB}"/>
              </a:ext>
            </a:extLst>
          </p:cNvPr>
          <p:cNvSpPr/>
          <p:nvPr/>
        </p:nvSpPr>
        <p:spPr>
          <a:xfrm>
            <a:off x="4325111"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5" name="Secondary Content Box">
            <a:extLst>
              <a:ext uri="{FF2B5EF4-FFF2-40B4-BE49-F238E27FC236}">
                <a16:creationId xmlns:a16="http://schemas.microsoft.com/office/drawing/2014/main" id="{0AD15839-8771-7217-7724-1ED7B537350E}"/>
              </a:ext>
            </a:extLst>
          </p:cNvPr>
          <p:cNvSpPr/>
          <p:nvPr/>
        </p:nvSpPr>
        <p:spPr>
          <a:xfrm>
            <a:off x="8070215" y="246661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Flexibility</a:t>
            </a:r>
          </a:p>
        </p:txBody>
      </p:sp>
      <p:sp>
        <p:nvSpPr>
          <p:cNvPr id="11" name="Rectangle: Rounded Corners 10">
            <a:extLst>
              <a:ext uri="{FF2B5EF4-FFF2-40B4-BE49-F238E27FC236}">
                <a16:creationId xmlns:a16="http://schemas.microsoft.com/office/drawing/2014/main" id="{47E329EB-9FE8-90EB-6CF3-7EDAE7D18BF6}"/>
              </a:ext>
            </a:extLst>
          </p:cNvPr>
          <p:cNvSpPr/>
          <p:nvPr/>
        </p:nvSpPr>
        <p:spPr>
          <a:xfrm>
            <a:off x="552767"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707C9AC1-BDE8-39A3-B9AF-2E8AEBDF70CE}"/>
              </a:ext>
            </a:extLst>
          </p:cNvPr>
          <p:cNvSpPr/>
          <p:nvPr/>
        </p:nvSpPr>
        <p:spPr>
          <a:xfrm>
            <a:off x="4325111"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61313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5F51E-F4CA-4F8A-FDDE-12D2CF69E4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D0A52-CE87-E26C-C87D-6D1814EDE5FA}"/>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1C1F5F49-E095-DF16-9DA4-577F2FA7E5B9}"/>
              </a:ext>
            </a:extLst>
          </p:cNvPr>
          <p:cNvSpPr/>
          <p:nvPr/>
        </p:nvSpPr>
        <p:spPr>
          <a:xfrm>
            <a:off x="547052" y="246686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a:t>
            </a:r>
          </a:p>
        </p:txBody>
      </p:sp>
      <p:sp>
        <p:nvSpPr>
          <p:cNvPr id="4" name="Primary Context Box">
            <a:extLst>
              <a:ext uri="{FF2B5EF4-FFF2-40B4-BE49-F238E27FC236}">
                <a16:creationId xmlns:a16="http://schemas.microsoft.com/office/drawing/2014/main" id="{06069B5D-2B29-4119-C74C-A4EFAA87FAFB}"/>
              </a:ext>
            </a:extLst>
          </p:cNvPr>
          <p:cNvSpPr/>
          <p:nvPr/>
        </p:nvSpPr>
        <p:spPr>
          <a:xfrm>
            <a:off x="4319396" y="246686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Overhead</a:t>
            </a:r>
          </a:p>
        </p:txBody>
      </p:sp>
      <p:sp>
        <p:nvSpPr>
          <p:cNvPr id="5" name="Secondary Content Box">
            <a:extLst>
              <a:ext uri="{FF2B5EF4-FFF2-40B4-BE49-F238E27FC236}">
                <a16:creationId xmlns:a16="http://schemas.microsoft.com/office/drawing/2014/main" id="{CB4C882D-A06D-D1D6-C2CE-EC0EA8D61DEF}"/>
              </a:ext>
            </a:extLst>
          </p:cNvPr>
          <p:cNvSpPr/>
          <p:nvPr/>
        </p:nvSpPr>
        <p:spPr>
          <a:xfrm>
            <a:off x="8064500" y="2480385"/>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11" name="Rectangle: Rounded Corners 10">
            <a:extLst>
              <a:ext uri="{FF2B5EF4-FFF2-40B4-BE49-F238E27FC236}">
                <a16:creationId xmlns:a16="http://schemas.microsoft.com/office/drawing/2014/main" id="{4113B5BC-A804-D12C-4050-246DBA41DB70}"/>
              </a:ext>
            </a:extLst>
          </p:cNvPr>
          <p:cNvSpPr/>
          <p:nvPr/>
        </p:nvSpPr>
        <p:spPr>
          <a:xfrm>
            <a:off x="547052" y="2466860"/>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819C81B5-8E8B-DFEC-029C-082380D9AA7A}"/>
              </a:ext>
            </a:extLst>
          </p:cNvPr>
          <p:cNvSpPr/>
          <p:nvPr/>
        </p:nvSpPr>
        <p:spPr>
          <a:xfrm>
            <a:off x="4319396" y="2466860"/>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426154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15C95-BC43-3661-EB50-CE76B8AB5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8A061-F6E6-32CC-7F20-1EE751A9467C}"/>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AAB948E2-7155-C6B6-DBDC-A818B71C50FD}"/>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Subscription Filtering</a:t>
            </a:r>
          </a:p>
        </p:txBody>
      </p:sp>
      <p:sp>
        <p:nvSpPr>
          <p:cNvPr id="4" name="Primary Context Box">
            <a:extLst>
              <a:ext uri="{FF2B5EF4-FFF2-40B4-BE49-F238E27FC236}">
                <a16:creationId xmlns:a16="http://schemas.microsoft.com/office/drawing/2014/main" id="{A9D1F4A3-6283-89BF-A51B-CCA9E1E215F7}"/>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Segmentation</a:t>
            </a:r>
          </a:p>
        </p:txBody>
      </p:sp>
      <p:sp>
        <p:nvSpPr>
          <p:cNvPr id="5" name="Secondary Content Box">
            <a:extLst>
              <a:ext uri="{FF2B5EF4-FFF2-40B4-BE49-F238E27FC236}">
                <a16:creationId xmlns:a16="http://schemas.microsoft.com/office/drawing/2014/main" id="{59918DCB-60EB-4E06-1161-B1FC9E15E869}"/>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Notification Systems</a:t>
            </a:r>
          </a:p>
        </p:txBody>
      </p:sp>
    </p:spTree>
    <p:extLst>
      <p:ext uri="{BB962C8B-B14F-4D97-AF65-F5344CB8AC3E}">
        <p14:creationId xmlns:p14="http://schemas.microsoft.com/office/powerpoint/2010/main" val="271491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 shot of a computer&#10;&#10;AI-generated content may be incorrect.">
            <a:extLst>
              <a:ext uri="{FF2B5EF4-FFF2-40B4-BE49-F238E27FC236}">
                <a16:creationId xmlns:a16="http://schemas.microsoft.com/office/drawing/2014/main" id="{286A4391-5FA9-5488-06ED-86C5A7067F46}"/>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387552" y="457199"/>
            <a:ext cx="5199657" cy="5789039"/>
          </a:xfrm>
        </p:spPr>
      </p:pic>
      <p:sp>
        <p:nvSpPr>
          <p:cNvPr id="5" name="Title 3">
            <a:extLst>
              <a:ext uri="{FF2B5EF4-FFF2-40B4-BE49-F238E27FC236}">
                <a16:creationId xmlns:a16="http://schemas.microsoft.com/office/drawing/2014/main" id="{E469EE06-D59B-56E2-6C8D-DF140B81F964}"/>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2EBD8F6A-D143-47B2-B811-7793FC01BB24}"/>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Tree>
    <p:extLst>
      <p:ext uri="{BB962C8B-B14F-4D97-AF65-F5344CB8AC3E}">
        <p14:creationId xmlns:p14="http://schemas.microsoft.com/office/powerpoint/2010/main" val="3583305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 shot of a computer code&#10;&#10;AI-generated content may be incorrect.">
            <a:extLst>
              <a:ext uri="{FF2B5EF4-FFF2-40B4-BE49-F238E27FC236}">
                <a16:creationId xmlns:a16="http://schemas.microsoft.com/office/drawing/2014/main" id="{9CBE13D9-C5A3-A832-1EB8-8B1EE629BBBE}"/>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493045" y="457200"/>
            <a:ext cx="2478796" cy="5826931"/>
          </a:xfrm>
        </p:spPr>
      </p:pic>
      <p:sp>
        <p:nvSpPr>
          <p:cNvPr id="5" name="Title 3">
            <a:extLst>
              <a:ext uri="{FF2B5EF4-FFF2-40B4-BE49-F238E27FC236}">
                <a16:creationId xmlns:a16="http://schemas.microsoft.com/office/drawing/2014/main" id="{0177CA9D-F7FD-3F41-2617-79DFE361E4B6}"/>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E3E0C673-D8FF-E269-1CCD-5D2D4CEE8738}"/>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101F9E54-282B-9C53-F650-96FE646C8488}"/>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Topic &amp; Subscriptions</a:t>
            </a:r>
          </a:p>
        </p:txBody>
      </p:sp>
      <p:sp>
        <p:nvSpPr>
          <p:cNvPr id="8" name="Rectangle: Rounded Corners 7">
            <a:extLst>
              <a:ext uri="{FF2B5EF4-FFF2-40B4-BE49-F238E27FC236}">
                <a16:creationId xmlns:a16="http://schemas.microsoft.com/office/drawing/2014/main" id="{AFDA136E-1416-E99F-E475-E3B445E20458}"/>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2" name="Picture 11" descr="A screen shot of a computer code&#10;&#10;AI-generated content may be incorrect.">
            <a:extLst>
              <a:ext uri="{FF2B5EF4-FFF2-40B4-BE49-F238E27FC236}">
                <a16:creationId xmlns:a16="http://schemas.microsoft.com/office/drawing/2014/main" id="{8BF68170-11CF-FD0A-1BD3-8668AB520AB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34051" y="457200"/>
            <a:ext cx="7645909" cy="2408985"/>
          </a:xfrm>
          <a:prstGeom prst="rect">
            <a:avLst/>
          </a:prstGeom>
        </p:spPr>
      </p:pic>
      <p:pic>
        <p:nvPicPr>
          <p:cNvPr id="14" name="Picture 13" descr="A screen shot of a computer code&#10;&#10;AI-generated content may be incorrect.">
            <a:extLst>
              <a:ext uri="{FF2B5EF4-FFF2-40B4-BE49-F238E27FC236}">
                <a16:creationId xmlns:a16="http://schemas.microsoft.com/office/drawing/2014/main" id="{8AE2B208-1EB8-28D9-0430-C1673E5A58D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3044" y="437263"/>
            <a:ext cx="5289933" cy="6012346"/>
          </a:xfrm>
          <a:prstGeom prst="rect">
            <a:avLst/>
          </a:prstGeom>
        </p:spPr>
      </p:pic>
    </p:spTree>
    <p:extLst>
      <p:ext uri="{BB962C8B-B14F-4D97-AF65-F5344CB8AC3E}">
        <p14:creationId xmlns:p14="http://schemas.microsoft.com/office/powerpoint/2010/main" val="283512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par>
                                <p:cTn id="8" presetID="53"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omputer screen shot of text&#10;&#10;AI-generated content may be incorrect.">
            <a:extLst>
              <a:ext uri="{FF2B5EF4-FFF2-40B4-BE49-F238E27FC236}">
                <a16:creationId xmlns:a16="http://schemas.microsoft.com/office/drawing/2014/main" id="{4E740804-D8C8-22AC-58A4-07ED4DE65B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54801" y="1875427"/>
            <a:ext cx="7631551" cy="3082745"/>
          </a:xfrm>
        </p:spPr>
      </p:pic>
      <p:sp>
        <p:nvSpPr>
          <p:cNvPr id="5" name="Title 3">
            <a:extLst>
              <a:ext uri="{FF2B5EF4-FFF2-40B4-BE49-F238E27FC236}">
                <a16:creationId xmlns:a16="http://schemas.microsoft.com/office/drawing/2014/main" id="{D3D6EDBB-E679-9D9C-25F6-6E5B91F7FB8D}"/>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E002BF57-5369-44A3-8552-0C1D869198A4}"/>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A9A10D0D-BCD8-B112-1F07-76D25EE04F2F}"/>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Topic &amp; Subscriptions</a:t>
            </a:r>
          </a:p>
        </p:txBody>
      </p:sp>
      <p:sp>
        <p:nvSpPr>
          <p:cNvPr id="8" name="Rectangle: Rounded Corners 7">
            <a:extLst>
              <a:ext uri="{FF2B5EF4-FFF2-40B4-BE49-F238E27FC236}">
                <a16:creationId xmlns:a16="http://schemas.microsoft.com/office/drawing/2014/main" id="{CEF724A6-39A0-61D8-A7BA-D0B64EA857F2}"/>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035B5C34-DD35-C9ED-4F53-4E64D0EE0616}"/>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8B543921-C94F-1C7E-A03F-38F624E885F5}"/>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7973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screenshot of a computer program&#10;&#10;AI-generated content may be incorrect.">
            <a:extLst>
              <a:ext uri="{FF2B5EF4-FFF2-40B4-BE49-F238E27FC236}">
                <a16:creationId xmlns:a16="http://schemas.microsoft.com/office/drawing/2014/main" id="{F5D83815-DA55-E9A5-BE42-F1178FEC465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45328" y="922794"/>
            <a:ext cx="7231833" cy="5092416"/>
          </a:xfrm>
        </p:spPr>
      </p:pic>
      <p:sp>
        <p:nvSpPr>
          <p:cNvPr id="5" name="Title 3">
            <a:extLst>
              <a:ext uri="{FF2B5EF4-FFF2-40B4-BE49-F238E27FC236}">
                <a16:creationId xmlns:a16="http://schemas.microsoft.com/office/drawing/2014/main" id="{E59C4E90-6650-60BA-A3DE-1E42C7A28549}"/>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63C69C1E-2508-6008-A79D-9978EEEC8FE7}"/>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CA0BB152-A556-7D1D-5233-C9D82F6C578C}"/>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Topic &amp; Subscriptions</a:t>
            </a:r>
          </a:p>
        </p:txBody>
      </p:sp>
      <p:sp>
        <p:nvSpPr>
          <p:cNvPr id="8" name="Rectangle: Rounded Corners 7">
            <a:extLst>
              <a:ext uri="{FF2B5EF4-FFF2-40B4-BE49-F238E27FC236}">
                <a16:creationId xmlns:a16="http://schemas.microsoft.com/office/drawing/2014/main" id="{6A747E1D-5A25-EF48-32A7-F0D714559705}"/>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09FEF4D1-8158-39CF-0643-FE809E482C99}"/>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B721715A-AA25-0960-CFCC-14481B7701EA}"/>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915F39A9-8D66-4C6E-67AB-E72D8019069D}"/>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Consumers</a:t>
            </a:r>
          </a:p>
        </p:txBody>
      </p:sp>
      <p:sp>
        <p:nvSpPr>
          <p:cNvPr id="12" name="Rectangle: Rounded Corners 11">
            <a:extLst>
              <a:ext uri="{FF2B5EF4-FFF2-40B4-BE49-F238E27FC236}">
                <a16:creationId xmlns:a16="http://schemas.microsoft.com/office/drawing/2014/main" id="{F89EE85D-962B-8F48-65D7-1C97047302F9}"/>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782832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shot of a computer&#10;&#10;AI-generated content may be incorrect.">
            <a:extLst>
              <a:ext uri="{FF2B5EF4-FFF2-40B4-BE49-F238E27FC236}">
                <a16:creationId xmlns:a16="http://schemas.microsoft.com/office/drawing/2014/main" id="{6F7692B7-5BA3-3A8B-E8E8-48058CCC650E}"/>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905347" y="176080"/>
            <a:ext cx="4067743" cy="2019582"/>
          </a:xfrm>
        </p:spPr>
      </p:pic>
      <p:sp>
        <p:nvSpPr>
          <p:cNvPr id="5" name="Title 3">
            <a:extLst>
              <a:ext uri="{FF2B5EF4-FFF2-40B4-BE49-F238E27FC236}">
                <a16:creationId xmlns:a16="http://schemas.microsoft.com/office/drawing/2014/main" id="{B445FCE9-B311-3DD4-97ED-15E403BD9BEA}"/>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C3CBC7F4-65A7-5C73-B1F9-A9CB82A0D445}"/>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BBCBE9E0-19D7-7032-B2A1-2E10422C3DB5}"/>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Topic &amp; Subscriptions</a:t>
            </a:r>
          </a:p>
        </p:txBody>
      </p:sp>
      <p:sp>
        <p:nvSpPr>
          <p:cNvPr id="8" name="Rectangle: Rounded Corners 7">
            <a:extLst>
              <a:ext uri="{FF2B5EF4-FFF2-40B4-BE49-F238E27FC236}">
                <a16:creationId xmlns:a16="http://schemas.microsoft.com/office/drawing/2014/main" id="{59C56154-8EF0-029C-30C0-A90646FD3CB1}"/>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56CC35D2-EC50-CAD3-175B-F40F924795F1}"/>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6F603F23-FFE7-B76D-C5DB-131AFBC5E72A}"/>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FE9C3741-7598-541C-8786-7420F9A075D3}"/>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Consumers</a:t>
            </a:r>
          </a:p>
        </p:txBody>
      </p:sp>
      <p:sp>
        <p:nvSpPr>
          <p:cNvPr id="12" name="Rectangle: Rounded Corners 11">
            <a:extLst>
              <a:ext uri="{FF2B5EF4-FFF2-40B4-BE49-F238E27FC236}">
                <a16:creationId xmlns:a16="http://schemas.microsoft.com/office/drawing/2014/main" id="{5781AC58-D557-6994-8959-664DB66594AA}"/>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983A5915-1FDF-08E4-D371-AB97AD85505A}"/>
              </a:ext>
            </a:extLst>
          </p:cNvPr>
          <p:cNvSpPr/>
          <p:nvPr/>
        </p:nvSpPr>
        <p:spPr>
          <a:xfrm>
            <a:off x="548254"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4" name="Rectangle: Rounded Corners 13">
            <a:extLst>
              <a:ext uri="{FF2B5EF4-FFF2-40B4-BE49-F238E27FC236}">
                <a16:creationId xmlns:a16="http://schemas.microsoft.com/office/drawing/2014/main" id="{92029F65-4B18-53B0-084C-29C44D7752D9}"/>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9" name="Picture 18" descr="A screenshot of a computer&#10;&#10;AI-generated content may be incorrect.">
            <a:extLst>
              <a:ext uri="{FF2B5EF4-FFF2-40B4-BE49-F238E27FC236}">
                <a16:creationId xmlns:a16="http://schemas.microsoft.com/office/drawing/2014/main" id="{A9F1F4EB-CB03-D65E-F327-06B049DEFA9D}"/>
              </a:ext>
            </a:extLst>
          </p:cNvPr>
          <p:cNvPicPr>
            <a:picLocks noChangeAspect="1"/>
          </p:cNvPicPr>
          <p:nvPr/>
        </p:nvPicPr>
        <p:blipFill rotWithShape="1">
          <a:blip r:embed="rId3">
            <a:extLst>
              <a:ext uri="{28A0092B-C50C-407E-A947-70E740481C1C}">
                <a14:useLocalDpi xmlns:a14="http://schemas.microsoft.com/office/drawing/2010/main"/>
              </a:ext>
            </a:extLst>
          </a:blip>
          <a:srcRect/>
          <a:stretch>
            <a:fillRect/>
          </a:stretch>
        </p:blipFill>
        <p:spPr>
          <a:xfrm>
            <a:off x="4905347" y="4696494"/>
            <a:ext cx="4067743" cy="2019582"/>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801039E8-9239-6449-B46D-2F34458ED4FF}"/>
              </a:ext>
            </a:extLst>
          </p:cNvPr>
          <p:cNvPicPr>
            <a:picLocks noChangeAspect="1"/>
          </p:cNvPicPr>
          <p:nvPr/>
        </p:nvPicPr>
        <p:blipFill rotWithShape="1">
          <a:blip r:embed="rId4">
            <a:extLst>
              <a:ext uri="{28A0092B-C50C-407E-A947-70E740481C1C}">
                <a14:useLocalDpi xmlns:a14="http://schemas.microsoft.com/office/drawing/2010/main"/>
              </a:ext>
            </a:extLst>
          </a:blip>
          <a:srcRect/>
          <a:stretch>
            <a:fillRect/>
          </a:stretch>
        </p:blipFill>
        <p:spPr>
          <a:xfrm>
            <a:off x="4905347" y="2436287"/>
            <a:ext cx="4067743" cy="2019582"/>
          </a:xfrm>
          <a:prstGeom prst="rect">
            <a:avLst/>
          </a:prstGeom>
        </p:spPr>
      </p:pic>
      <p:sp>
        <p:nvSpPr>
          <p:cNvPr id="22" name="TextBox 21">
            <a:extLst>
              <a:ext uri="{FF2B5EF4-FFF2-40B4-BE49-F238E27FC236}">
                <a16:creationId xmlns:a16="http://schemas.microsoft.com/office/drawing/2014/main" id="{B444C546-AE80-FD2D-99C2-BE1D1A012607}"/>
              </a:ext>
            </a:extLst>
          </p:cNvPr>
          <p:cNvSpPr txBox="1"/>
          <p:nvPr/>
        </p:nvSpPr>
        <p:spPr>
          <a:xfrm>
            <a:off x="9178822" y="457200"/>
            <a:ext cx="1151341" cy="400110"/>
          </a:xfrm>
          <a:prstGeom prst="rect">
            <a:avLst/>
          </a:prstGeom>
          <a:noFill/>
        </p:spPr>
        <p:txBody>
          <a:bodyPr wrap="none" rtlCol="0">
            <a:spAutoFit/>
          </a:bodyPr>
          <a:lstStyle/>
          <a:p>
            <a:r>
              <a:rPr lang="en-US" sz="2000" b="1" dirty="0">
                <a:solidFill>
                  <a:schemeClr val="accent6"/>
                </a:solidFill>
              </a:rPr>
              <a:t>Producer</a:t>
            </a:r>
          </a:p>
        </p:txBody>
      </p:sp>
      <p:sp>
        <p:nvSpPr>
          <p:cNvPr id="23" name="TextBox 22">
            <a:extLst>
              <a:ext uri="{FF2B5EF4-FFF2-40B4-BE49-F238E27FC236}">
                <a16:creationId xmlns:a16="http://schemas.microsoft.com/office/drawing/2014/main" id="{32E27A17-0CAF-BABB-8408-90EA77B62B7D}"/>
              </a:ext>
            </a:extLst>
          </p:cNvPr>
          <p:cNvSpPr txBox="1"/>
          <p:nvPr/>
        </p:nvSpPr>
        <p:spPr>
          <a:xfrm>
            <a:off x="9178821" y="2620815"/>
            <a:ext cx="2678938" cy="400110"/>
          </a:xfrm>
          <a:prstGeom prst="rect">
            <a:avLst/>
          </a:prstGeom>
          <a:noFill/>
        </p:spPr>
        <p:txBody>
          <a:bodyPr wrap="none" rtlCol="0">
            <a:spAutoFit/>
          </a:bodyPr>
          <a:lstStyle/>
          <a:p>
            <a:r>
              <a:rPr lang="en-US" sz="2000" b="1" dirty="0">
                <a:solidFill>
                  <a:schemeClr val="accent6"/>
                </a:solidFill>
              </a:rPr>
              <a:t>High-Priority Consumer</a:t>
            </a:r>
          </a:p>
        </p:txBody>
      </p:sp>
      <p:sp>
        <p:nvSpPr>
          <p:cNvPr id="24" name="TextBox 23">
            <a:extLst>
              <a:ext uri="{FF2B5EF4-FFF2-40B4-BE49-F238E27FC236}">
                <a16:creationId xmlns:a16="http://schemas.microsoft.com/office/drawing/2014/main" id="{6970DCC6-FABA-E979-23EC-027DDD86E7BB}"/>
              </a:ext>
            </a:extLst>
          </p:cNvPr>
          <p:cNvSpPr txBox="1"/>
          <p:nvPr/>
        </p:nvSpPr>
        <p:spPr>
          <a:xfrm>
            <a:off x="9178821" y="4932521"/>
            <a:ext cx="2631939" cy="400110"/>
          </a:xfrm>
          <a:prstGeom prst="rect">
            <a:avLst/>
          </a:prstGeom>
          <a:noFill/>
        </p:spPr>
        <p:txBody>
          <a:bodyPr wrap="none" rtlCol="0">
            <a:spAutoFit/>
          </a:bodyPr>
          <a:lstStyle/>
          <a:p>
            <a:r>
              <a:rPr lang="en-US" sz="2000" b="1" dirty="0">
                <a:solidFill>
                  <a:schemeClr val="accent6"/>
                </a:solidFill>
              </a:rPr>
              <a:t>Low-Priority Consumer</a:t>
            </a:r>
          </a:p>
        </p:txBody>
      </p:sp>
      <p:pic>
        <p:nvPicPr>
          <p:cNvPr id="26" name="Picture 25" descr="A screenshot of a computer screen&#10;&#10;AI-generated content may be incorrect.">
            <a:extLst>
              <a:ext uri="{FF2B5EF4-FFF2-40B4-BE49-F238E27FC236}">
                <a16:creationId xmlns:a16="http://schemas.microsoft.com/office/drawing/2014/main" id="{FF96435F-D5D1-EB9D-1EDC-99948F776C1F}"/>
              </a:ext>
            </a:extLst>
          </p:cNvPr>
          <p:cNvPicPr>
            <a:picLocks noChangeAspect="1"/>
          </p:cNvPicPr>
          <p:nvPr/>
        </p:nvPicPr>
        <p:blipFill rotWithShape="1">
          <a:blip r:embed="rId5">
            <a:extLst>
              <a:ext uri="{28A0092B-C50C-407E-A947-70E740481C1C}">
                <a14:useLocalDpi xmlns:a14="http://schemas.microsoft.com/office/drawing/2010/main"/>
              </a:ext>
            </a:extLst>
          </a:blip>
          <a:srcRect/>
          <a:stretch>
            <a:fillRect/>
          </a:stretch>
        </p:blipFill>
        <p:spPr>
          <a:xfrm>
            <a:off x="4905347" y="176080"/>
            <a:ext cx="4067743" cy="2019582"/>
          </a:xfrm>
          <a:prstGeom prst="rect">
            <a:avLst/>
          </a:prstGeom>
        </p:spPr>
      </p:pic>
      <p:pic>
        <p:nvPicPr>
          <p:cNvPr id="28" name="Picture 27" descr="A screenshot of a computer&#10;&#10;AI-generated content may be incorrect.">
            <a:extLst>
              <a:ext uri="{FF2B5EF4-FFF2-40B4-BE49-F238E27FC236}">
                <a16:creationId xmlns:a16="http://schemas.microsoft.com/office/drawing/2014/main" id="{79C4FEF7-6A05-6C5A-E24A-03FACFCF194A}"/>
              </a:ext>
            </a:extLst>
          </p:cNvPr>
          <p:cNvPicPr>
            <a:picLocks noChangeAspect="1"/>
          </p:cNvPicPr>
          <p:nvPr/>
        </p:nvPicPr>
        <p:blipFill rotWithShape="1">
          <a:blip r:embed="rId6">
            <a:extLst>
              <a:ext uri="{28A0092B-C50C-407E-A947-70E740481C1C}">
                <a14:useLocalDpi xmlns:a14="http://schemas.microsoft.com/office/drawing/2010/main"/>
              </a:ext>
            </a:extLst>
          </a:blip>
          <a:srcRect/>
          <a:stretch>
            <a:fillRect/>
          </a:stretch>
        </p:blipFill>
        <p:spPr>
          <a:xfrm>
            <a:off x="4905347" y="2436287"/>
            <a:ext cx="4067743" cy="2019582"/>
          </a:xfrm>
          <a:prstGeom prst="rect">
            <a:avLst/>
          </a:prstGeom>
        </p:spPr>
      </p:pic>
      <p:pic>
        <p:nvPicPr>
          <p:cNvPr id="30" name="Picture 29" descr="A screenshot of a computer&#10;&#10;AI-generated content may be incorrect.">
            <a:extLst>
              <a:ext uri="{FF2B5EF4-FFF2-40B4-BE49-F238E27FC236}">
                <a16:creationId xmlns:a16="http://schemas.microsoft.com/office/drawing/2014/main" id="{E9C2DF08-1081-831D-DD70-6E8FA47DCA0E}"/>
              </a:ext>
            </a:extLst>
          </p:cNvPr>
          <p:cNvPicPr>
            <a:picLocks noChangeAspect="1"/>
          </p:cNvPicPr>
          <p:nvPr/>
        </p:nvPicPr>
        <p:blipFill rotWithShape="1">
          <a:blip r:embed="rId6">
            <a:extLst>
              <a:ext uri="{28A0092B-C50C-407E-A947-70E740481C1C}">
                <a14:useLocalDpi xmlns:a14="http://schemas.microsoft.com/office/drawing/2010/main"/>
              </a:ext>
            </a:extLst>
          </a:blip>
          <a:srcRect/>
          <a:stretch>
            <a:fillRect/>
          </a:stretch>
        </p:blipFill>
        <p:spPr>
          <a:xfrm>
            <a:off x="4905347" y="4696494"/>
            <a:ext cx="4067743" cy="2019582"/>
          </a:xfrm>
          <a:prstGeom prst="rect">
            <a:avLst/>
          </a:prstGeom>
        </p:spPr>
      </p:pic>
    </p:spTree>
    <p:extLst>
      <p:ext uri="{BB962C8B-B14F-4D97-AF65-F5344CB8AC3E}">
        <p14:creationId xmlns:p14="http://schemas.microsoft.com/office/powerpoint/2010/main" val="238307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up)">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007C4C-4D61-433B-991F-C8FE6C7D8C8D}"/>
              </a:ext>
            </a:extLst>
          </p:cNvPr>
          <p:cNvSpPr>
            <a:spLocks noGrp="1"/>
          </p:cNvSpPr>
          <p:nvPr>
            <p:ph idx="1"/>
          </p:nvPr>
        </p:nvSpPr>
        <p:spPr/>
        <p:txBody>
          <a:bodyPr/>
          <a:lstStyle/>
          <a:p>
            <a:r>
              <a:rPr lang="en-US" dirty="0"/>
              <a:t>Supports selective message delivery based on specific criteria</a:t>
            </a:r>
          </a:p>
          <a:p>
            <a:r>
              <a:rPr lang="en-US" dirty="0"/>
              <a:t>Enhances efficiency and scalability of message processing</a:t>
            </a:r>
          </a:p>
          <a:p>
            <a:r>
              <a:rPr lang="en-US" dirty="0"/>
              <a:t>Provides flexibility for consumers to adjust their subscription and filters</a:t>
            </a:r>
          </a:p>
        </p:txBody>
      </p:sp>
      <p:sp>
        <p:nvSpPr>
          <p:cNvPr id="3" name="Title 2">
            <a:extLst>
              <a:ext uri="{FF2B5EF4-FFF2-40B4-BE49-F238E27FC236}">
                <a16:creationId xmlns:a16="http://schemas.microsoft.com/office/drawing/2014/main" id="{41D0ED06-82C9-9C6A-3FD8-BE6EBA6B5F36}"/>
              </a:ext>
            </a:extLst>
          </p:cNvPr>
          <p:cNvSpPr>
            <a:spLocks noGrp="1"/>
          </p:cNvSpPr>
          <p:nvPr>
            <p:ph type="title"/>
          </p:nvPr>
        </p:nvSpPr>
        <p:spPr/>
        <p:txBody>
          <a:bodyPr/>
          <a:lstStyle/>
          <a:p>
            <a:r>
              <a:rPr lang="en-US" dirty="0"/>
              <a:t>Key Points to Remember</a:t>
            </a:r>
          </a:p>
        </p:txBody>
      </p:sp>
    </p:spTree>
    <p:extLst>
      <p:ext uri="{BB962C8B-B14F-4D97-AF65-F5344CB8AC3E}">
        <p14:creationId xmlns:p14="http://schemas.microsoft.com/office/powerpoint/2010/main" val="3791704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9DBDF-E726-9D3D-D5EF-8061B26A173B}"/>
              </a:ext>
            </a:extLst>
          </p:cNvPr>
          <p:cNvSpPr>
            <a:spLocks noGrp="1"/>
          </p:cNvSpPr>
          <p:nvPr>
            <p:ph type="title"/>
          </p:nvPr>
        </p:nvSpPr>
        <p:spPr/>
        <p:txBody>
          <a:bodyPr/>
          <a:lstStyle/>
          <a:p>
            <a:r>
              <a:rPr lang="en-US" dirty="0"/>
              <a:t>Key Components &amp; Flow</a:t>
            </a:r>
          </a:p>
        </p:txBody>
      </p:sp>
      <p:cxnSp>
        <p:nvCxnSpPr>
          <p:cNvPr id="6" name="Straight Arrow Connector 5">
            <a:extLst>
              <a:ext uri="{FF2B5EF4-FFF2-40B4-BE49-F238E27FC236}">
                <a16:creationId xmlns:a16="http://schemas.microsoft.com/office/drawing/2014/main" id="{4009AA86-1B00-CC5E-E7E7-1AE0F0DC2BFD}"/>
              </a:ext>
            </a:extLst>
          </p:cNvPr>
          <p:cNvCxnSpPr>
            <a:cxnSpLocks/>
            <a:stCxn id="9" idx="6"/>
            <a:endCxn id="38" idx="1"/>
          </p:cNvCxnSpPr>
          <p:nvPr/>
        </p:nvCxnSpPr>
        <p:spPr>
          <a:xfrm>
            <a:off x="2008798" y="3176869"/>
            <a:ext cx="831835"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78D1690-F9D0-F0CD-B9EB-31BD9699C147}"/>
              </a:ext>
            </a:extLst>
          </p:cNvPr>
          <p:cNvCxnSpPr>
            <a:cxnSpLocks/>
            <a:stCxn id="16" idx="3"/>
            <a:endCxn id="32" idx="2"/>
          </p:cNvCxnSpPr>
          <p:nvPr/>
        </p:nvCxnSpPr>
        <p:spPr>
          <a:xfrm flipV="1">
            <a:off x="9350341" y="2815040"/>
            <a:ext cx="853439" cy="1222"/>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E92DBED-2AC4-7797-DC07-0A3240A1AF42}"/>
              </a:ext>
            </a:extLst>
          </p:cNvPr>
          <p:cNvGrpSpPr/>
          <p:nvPr/>
        </p:nvGrpSpPr>
        <p:grpSpPr>
          <a:xfrm>
            <a:off x="1080498" y="2833376"/>
            <a:ext cx="1038554" cy="1207451"/>
            <a:chOff x="583645" y="2833376"/>
            <a:chExt cx="1038554" cy="1207451"/>
          </a:xfrm>
        </p:grpSpPr>
        <p:sp>
          <p:nvSpPr>
            <p:cNvPr id="9" name="Oval 8">
              <a:extLst>
                <a:ext uri="{FF2B5EF4-FFF2-40B4-BE49-F238E27FC236}">
                  <a16:creationId xmlns:a16="http://schemas.microsoft.com/office/drawing/2014/main" id="{075C734A-9891-D234-18F6-89B67352B8BB}"/>
                </a:ext>
              </a:extLst>
            </p:cNvPr>
            <p:cNvSpPr/>
            <p:nvPr/>
          </p:nvSpPr>
          <p:spPr>
            <a:xfrm>
              <a:off x="782320" y="283337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0" name="TextBox 9">
              <a:extLst>
                <a:ext uri="{FF2B5EF4-FFF2-40B4-BE49-F238E27FC236}">
                  <a16:creationId xmlns:a16="http://schemas.microsoft.com/office/drawing/2014/main" id="{BC7A8D4A-2979-E686-DC09-15AC090DE185}"/>
                </a:ext>
              </a:extLst>
            </p:cNvPr>
            <p:cNvSpPr txBox="1"/>
            <p:nvPr/>
          </p:nvSpPr>
          <p:spPr>
            <a:xfrm>
              <a:off x="583645" y="3671495"/>
              <a:ext cx="1038554" cy="369332"/>
            </a:xfrm>
            <a:prstGeom prst="rect">
              <a:avLst/>
            </a:prstGeom>
            <a:noFill/>
          </p:spPr>
          <p:txBody>
            <a:bodyPr wrap="none" rtlCol="0">
              <a:spAutoFit/>
            </a:bodyPr>
            <a:lstStyle/>
            <a:p>
              <a:r>
                <a:rPr lang="en-US" dirty="0"/>
                <a:t>Producer</a:t>
              </a:r>
            </a:p>
          </p:txBody>
        </p:sp>
      </p:grpSp>
      <p:grpSp>
        <p:nvGrpSpPr>
          <p:cNvPr id="11" name="Group 10">
            <a:extLst>
              <a:ext uri="{FF2B5EF4-FFF2-40B4-BE49-F238E27FC236}">
                <a16:creationId xmlns:a16="http://schemas.microsoft.com/office/drawing/2014/main" id="{EEB8A549-C2A4-9D26-143B-E09C4074BB28}"/>
              </a:ext>
            </a:extLst>
          </p:cNvPr>
          <p:cNvGrpSpPr/>
          <p:nvPr/>
        </p:nvGrpSpPr>
        <p:grpSpPr>
          <a:xfrm>
            <a:off x="4856899" y="2534361"/>
            <a:ext cx="4493442" cy="1355375"/>
            <a:chOff x="4360046" y="2534361"/>
            <a:chExt cx="4493442" cy="1355375"/>
          </a:xfrm>
        </p:grpSpPr>
        <p:grpSp>
          <p:nvGrpSpPr>
            <p:cNvPr id="12" name="Group 11">
              <a:extLst>
                <a:ext uri="{FF2B5EF4-FFF2-40B4-BE49-F238E27FC236}">
                  <a16:creationId xmlns:a16="http://schemas.microsoft.com/office/drawing/2014/main" id="{646ED7AE-6068-479A-CC60-5B74E09F325E}"/>
                </a:ext>
              </a:extLst>
            </p:cNvPr>
            <p:cNvGrpSpPr/>
            <p:nvPr/>
          </p:nvGrpSpPr>
          <p:grpSpPr>
            <a:xfrm>
              <a:off x="4360046" y="2534361"/>
              <a:ext cx="4493442" cy="563802"/>
              <a:chOff x="2750639" y="3388747"/>
              <a:chExt cx="4493442" cy="563802"/>
            </a:xfrm>
          </p:grpSpPr>
          <p:sp>
            <p:nvSpPr>
              <p:cNvPr id="16" name="Rectangle: Rounded Corners 15">
                <a:extLst>
                  <a:ext uri="{FF2B5EF4-FFF2-40B4-BE49-F238E27FC236}">
                    <a16:creationId xmlns:a16="http://schemas.microsoft.com/office/drawing/2014/main" id="{0F49CE93-3CAF-00A5-5DBA-A71F22D0A0D7}"/>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7" name="TextBox 16">
                <a:extLst>
                  <a:ext uri="{FF2B5EF4-FFF2-40B4-BE49-F238E27FC236}">
                    <a16:creationId xmlns:a16="http://schemas.microsoft.com/office/drawing/2014/main" id="{AF67984A-3CF4-F551-F134-E4519CB11CEB}"/>
                  </a:ext>
                </a:extLst>
              </p:cNvPr>
              <p:cNvSpPr txBox="1"/>
              <p:nvPr/>
            </p:nvSpPr>
            <p:spPr>
              <a:xfrm>
                <a:off x="2788608" y="3484760"/>
                <a:ext cx="1240532" cy="369332"/>
              </a:xfrm>
              <a:prstGeom prst="rect">
                <a:avLst/>
              </a:prstGeom>
              <a:noFill/>
            </p:spPr>
            <p:txBody>
              <a:bodyPr wrap="none" rtlCol="0">
                <a:spAutoFit/>
              </a:bodyPr>
              <a:lstStyle/>
              <a:p>
                <a:r>
                  <a:rPr lang="en-US" b="1" dirty="0">
                    <a:solidFill>
                      <a:schemeClr val="bg1"/>
                    </a:solidFill>
                  </a:rPr>
                  <a:t>Endpoint A</a:t>
                </a:r>
              </a:p>
            </p:txBody>
          </p:sp>
        </p:grpSp>
        <p:grpSp>
          <p:nvGrpSpPr>
            <p:cNvPr id="13" name="Group 12">
              <a:extLst>
                <a:ext uri="{FF2B5EF4-FFF2-40B4-BE49-F238E27FC236}">
                  <a16:creationId xmlns:a16="http://schemas.microsoft.com/office/drawing/2014/main" id="{EB7E5DAD-B369-38A6-7D1F-7BB3ABE7FD05}"/>
                </a:ext>
              </a:extLst>
            </p:cNvPr>
            <p:cNvGrpSpPr/>
            <p:nvPr/>
          </p:nvGrpSpPr>
          <p:grpSpPr>
            <a:xfrm>
              <a:off x="4360046" y="3325934"/>
              <a:ext cx="4493442" cy="563802"/>
              <a:chOff x="2750639" y="3388747"/>
              <a:chExt cx="4493442" cy="563802"/>
            </a:xfrm>
          </p:grpSpPr>
          <p:sp>
            <p:nvSpPr>
              <p:cNvPr id="14" name="Rectangle: Rounded Corners 13">
                <a:extLst>
                  <a:ext uri="{FF2B5EF4-FFF2-40B4-BE49-F238E27FC236}">
                    <a16:creationId xmlns:a16="http://schemas.microsoft.com/office/drawing/2014/main" id="{235CA7F4-86D5-7182-C89B-86F76237B796}"/>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4AC32539-58BC-EAD8-6808-B06AFCC18D6F}"/>
                  </a:ext>
                </a:extLst>
              </p:cNvPr>
              <p:cNvSpPr txBox="1"/>
              <p:nvPr/>
            </p:nvSpPr>
            <p:spPr>
              <a:xfrm>
                <a:off x="2788608" y="3484760"/>
                <a:ext cx="1230914" cy="369332"/>
              </a:xfrm>
              <a:prstGeom prst="rect">
                <a:avLst/>
              </a:prstGeom>
              <a:noFill/>
            </p:spPr>
            <p:txBody>
              <a:bodyPr wrap="none" rtlCol="0">
                <a:spAutoFit/>
              </a:bodyPr>
              <a:lstStyle/>
              <a:p>
                <a:r>
                  <a:rPr lang="en-US" b="1" dirty="0">
                    <a:solidFill>
                      <a:schemeClr val="bg1"/>
                    </a:solidFill>
                  </a:rPr>
                  <a:t>Endpoint B</a:t>
                </a:r>
              </a:p>
            </p:txBody>
          </p:sp>
        </p:grpSp>
      </p:grpSp>
      <p:cxnSp>
        <p:nvCxnSpPr>
          <p:cNvPr id="30" name="Straight Arrow Connector 29">
            <a:extLst>
              <a:ext uri="{FF2B5EF4-FFF2-40B4-BE49-F238E27FC236}">
                <a16:creationId xmlns:a16="http://schemas.microsoft.com/office/drawing/2014/main" id="{55D57829-BF6E-2190-8F59-C9296FC82894}"/>
              </a:ext>
            </a:extLst>
          </p:cNvPr>
          <p:cNvCxnSpPr>
            <a:cxnSpLocks/>
            <a:endCxn id="34" idx="2"/>
          </p:cNvCxnSpPr>
          <p:nvPr/>
        </p:nvCxnSpPr>
        <p:spPr>
          <a:xfrm flipV="1">
            <a:off x="9346825" y="3669427"/>
            <a:ext cx="853439" cy="2068"/>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4D7BEBD-82B2-F9B1-B9FC-BE38C227FE12}"/>
              </a:ext>
            </a:extLst>
          </p:cNvPr>
          <p:cNvGrpSpPr/>
          <p:nvPr/>
        </p:nvGrpSpPr>
        <p:grpSpPr>
          <a:xfrm>
            <a:off x="9878029" y="2471547"/>
            <a:ext cx="1374094" cy="1996003"/>
            <a:chOff x="9381176" y="2471547"/>
            <a:chExt cx="1374094" cy="1996003"/>
          </a:xfrm>
        </p:grpSpPr>
        <p:sp>
          <p:nvSpPr>
            <p:cNvPr id="32" name="Oval 31">
              <a:extLst>
                <a:ext uri="{FF2B5EF4-FFF2-40B4-BE49-F238E27FC236}">
                  <a16:creationId xmlns:a16="http://schemas.microsoft.com/office/drawing/2014/main" id="{83EDFB8B-A7A7-BA9C-C9F0-2AB0AA1CFE25}"/>
                </a:ext>
              </a:extLst>
            </p:cNvPr>
            <p:cNvSpPr/>
            <p:nvPr/>
          </p:nvSpPr>
          <p:spPr>
            <a:xfrm>
              <a:off x="9706927" y="247154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3" name="TextBox 32">
              <a:extLst>
                <a:ext uri="{FF2B5EF4-FFF2-40B4-BE49-F238E27FC236}">
                  <a16:creationId xmlns:a16="http://schemas.microsoft.com/office/drawing/2014/main" id="{08B9F8D5-3F4E-4CD7-5354-76117D03A988}"/>
                </a:ext>
              </a:extLst>
            </p:cNvPr>
            <p:cNvSpPr txBox="1"/>
            <p:nvPr/>
          </p:nvSpPr>
          <p:spPr>
            <a:xfrm>
              <a:off x="9381176" y="4098218"/>
              <a:ext cx="1374094" cy="369332"/>
            </a:xfrm>
            <a:prstGeom prst="rect">
              <a:avLst/>
            </a:prstGeom>
            <a:noFill/>
          </p:spPr>
          <p:txBody>
            <a:bodyPr wrap="none" rtlCol="0">
              <a:spAutoFit/>
            </a:bodyPr>
            <a:lstStyle/>
            <a:p>
              <a:r>
                <a:rPr lang="en-US" dirty="0"/>
                <a:t>Consumer(s)</a:t>
              </a:r>
            </a:p>
          </p:txBody>
        </p:sp>
        <p:sp>
          <p:nvSpPr>
            <p:cNvPr id="34" name="Oval 33">
              <a:extLst>
                <a:ext uri="{FF2B5EF4-FFF2-40B4-BE49-F238E27FC236}">
                  <a16:creationId xmlns:a16="http://schemas.microsoft.com/office/drawing/2014/main" id="{1344CF79-28C8-3FF1-985E-F8CA8102E098}"/>
                </a:ext>
              </a:extLst>
            </p:cNvPr>
            <p:cNvSpPr/>
            <p:nvPr/>
          </p:nvSpPr>
          <p:spPr>
            <a:xfrm>
              <a:off x="9703411"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grpSp>
      <p:cxnSp>
        <p:nvCxnSpPr>
          <p:cNvPr id="35" name="Straight Arrow Connector 34">
            <a:extLst>
              <a:ext uri="{FF2B5EF4-FFF2-40B4-BE49-F238E27FC236}">
                <a16:creationId xmlns:a16="http://schemas.microsoft.com/office/drawing/2014/main" id="{A4CE2FD3-6BCA-3FD8-66C2-D63CFDFBCE33}"/>
              </a:ext>
            </a:extLst>
          </p:cNvPr>
          <p:cNvCxnSpPr>
            <a:cxnSpLocks/>
            <a:endCxn id="17" idx="1"/>
          </p:cNvCxnSpPr>
          <p:nvPr/>
        </p:nvCxnSpPr>
        <p:spPr>
          <a:xfrm flipV="1">
            <a:off x="4100473" y="2815040"/>
            <a:ext cx="794395" cy="23328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6EE2154-D72F-79EA-3E96-270C092D950F}"/>
              </a:ext>
            </a:extLst>
          </p:cNvPr>
          <p:cNvCxnSpPr>
            <a:cxnSpLocks/>
            <a:endCxn id="15" idx="1"/>
          </p:cNvCxnSpPr>
          <p:nvPr/>
        </p:nvCxnSpPr>
        <p:spPr>
          <a:xfrm>
            <a:off x="4081489" y="3421947"/>
            <a:ext cx="813379" cy="184666"/>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6F9C3D3-CA0A-5D6C-8E59-F779078B2D37}"/>
              </a:ext>
            </a:extLst>
          </p:cNvPr>
          <p:cNvGrpSpPr/>
          <p:nvPr/>
        </p:nvGrpSpPr>
        <p:grpSpPr>
          <a:xfrm>
            <a:off x="2840633" y="2255520"/>
            <a:ext cx="1259840" cy="1842698"/>
            <a:chOff x="2343780" y="2255520"/>
            <a:chExt cx="1259840" cy="1842698"/>
          </a:xfrm>
        </p:grpSpPr>
        <p:sp>
          <p:nvSpPr>
            <p:cNvPr id="38" name="Rectangle: Rounded Corners 37">
              <a:extLst>
                <a:ext uri="{FF2B5EF4-FFF2-40B4-BE49-F238E27FC236}">
                  <a16:creationId xmlns:a16="http://schemas.microsoft.com/office/drawing/2014/main" id="{168B4A53-6D4A-77A9-CA01-4A1A6BDC9393}"/>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84D2C25D-FAB2-700E-900A-34DF0268DEAD}"/>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9C933632-D2B2-6A45-7ADC-B0389E359E7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62725" y="299091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CB275256-A14B-227D-A64D-C10F6601C98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67556" y="321295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B69053B9-3650-438F-F840-9A5D6BE746A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55762" y="262694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111A1394-4A72-D906-13BA-FA7A527AE57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97216" y="2626942"/>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FD53F09-888D-4152-2BCF-9948177BE9BA}"/>
              </a:ext>
            </a:extLst>
          </p:cNvPr>
          <p:cNvSpPr txBox="1"/>
          <p:nvPr/>
        </p:nvSpPr>
        <p:spPr>
          <a:xfrm>
            <a:off x="2543184" y="4176609"/>
            <a:ext cx="1595630" cy="461665"/>
          </a:xfrm>
          <a:prstGeom prst="rect">
            <a:avLst/>
          </a:prstGeom>
          <a:noFill/>
        </p:spPr>
        <p:txBody>
          <a:bodyPr wrap="none" rtlCol="0">
            <a:spAutoFit/>
          </a:bodyPr>
          <a:lstStyle/>
          <a:p>
            <a:r>
              <a:rPr lang="en-US" sz="2400" b="1" dirty="0">
                <a:solidFill>
                  <a:srgbClr val="094843"/>
                </a:solidFill>
              </a:rPr>
              <a:t>Endpoint A</a:t>
            </a:r>
          </a:p>
        </p:txBody>
      </p:sp>
      <p:pic>
        <p:nvPicPr>
          <p:cNvPr id="45" name="Picture 44" descr="Free Envelope Clipart Black And White, Download Free Envelope Clipart Black  And White png images, Free ClipArts on Clipart Library">
            <a:extLst>
              <a:ext uri="{FF2B5EF4-FFF2-40B4-BE49-F238E27FC236}">
                <a16:creationId xmlns:a16="http://schemas.microsoft.com/office/drawing/2014/main" id="{2DF8055F-370F-2975-3FD1-7302B632A6E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2217" y="299091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90076569-DB8F-E180-ABFD-A7615FF8751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67555" y="3212953"/>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35B2BA72-431A-95BB-3587-026B81C7EBC1}"/>
              </a:ext>
            </a:extLst>
          </p:cNvPr>
          <p:cNvSpPr txBox="1"/>
          <p:nvPr/>
        </p:nvSpPr>
        <p:spPr>
          <a:xfrm>
            <a:off x="2543184" y="4172675"/>
            <a:ext cx="1582806" cy="461665"/>
          </a:xfrm>
          <a:prstGeom prst="rect">
            <a:avLst/>
          </a:prstGeom>
          <a:noFill/>
        </p:spPr>
        <p:txBody>
          <a:bodyPr wrap="none" rtlCol="0">
            <a:spAutoFit/>
          </a:bodyPr>
          <a:lstStyle/>
          <a:p>
            <a:r>
              <a:rPr lang="en-US" sz="2400" b="1" dirty="0">
                <a:solidFill>
                  <a:srgbClr val="094843"/>
                </a:solidFill>
              </a:rPr>
              <a:t>Endpoint B</a:t>
            </a:r>
          </a:p>
        </p:txBody>
      </p:sp>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FA3279D8-76A0-DB13-7297-C4AB4932971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54004" y="34290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E2F41C29-7C45-23A4-5554-6FBFB88254D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97216" y="3487109"/>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98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42" presetClass="path" presetSubtype="0" accel="50000" decel="50000" fill="hold" nodeType="withEffect">
                                  <p:stCondLst>
                                    <p:cond delay="0"/>
                                  </p:stCondLst>
                                  <p:childTnLst>
                                    <p:animMotion origin="layout" path="M 1.25E-6 -2.96296E-6 L 0.14805 0.03148 " pathEditMode="relative" rAng="0" ptsTypes="AA">
                                      <p:cBhvr>
                                        <p:cTn id="29" dur="1000" fill="hold"/>
                                        <p:tgtEl>
                                          <p:spTgt spid="40"/>
                                        </p:tgtEl>
                                        <p:attrNameLst>
                                          <p:attrName>ppt_x</p:attrName>
                                          <p:attrName>ppt_y</p:attrName>
                                        </p:attrNameLst>
                                      </p:cBhvr>
                                      <p:rCtr x="7396" y="1574"/>
                                    </p:animMotion>
                                  </p:childTnLst>
                                </p:cTn>
                              </p:par>
                              <p:par>
                                <p:cTn id="30" presetID="22" presetClass="entr" presetSubtype="8"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4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p:tgtEl>
                                          <p:spTgt spid="44"/>
                                        </p:tgtEl>
                                        <p:attrNameLst>
                                          <p:attrName>ppt_y</p:attrName>
                                        </p:attrNameLst>
                                      </p:cBhvr>
                                      <p:tavLst>
                                        <p:tav tm="0">
                                          <p:val>
                                            <p:strVal val="#ppt_y+#ppt_h*1.125000"/>
                                          </p:val>
                                        </p:tav>
                                        <p:tav tm="100000">
                                          <p:val>
                                            <p:strVal val="#ppt_y"/>
                                          </p:val>
                                        </p:tav>
                                      </p:tavLst>
                                    </p:anim>
                                    <p:animEffect transition="in" filter="wipe(up)">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44"/>
                                        </p:tgtEl>
                                      </p:cBhvr>
                                    </p:animEffect>
                                    <p:set>
                                      <p:cBhvr>
                                        <p:cTn id="48" dur="1" fill="hold">
                                          <p:stCondLst>
                                            <p:cond delay="499"/>
                                          </p:stCondLst>
                                        </p:cTn>
                                        <p:tgtEl>
                                          <p:spTgt spid="44"/>
                                        </p:tgtEl>
                                        <p:attrNameLst>
                                          <p:attrName>style.visibility</p:attrName>
                                        </p:attrNameLst>
                                      </p:cBhvr>
                                      <p:to>
                                        <p:strVal val="hidden"/>
                                      </p:to>
                                    </p:set>
                                  </p:childTnLst>
                                </p:cTn>
                              </p:par>
                              <p:par>
                                <p:cTn id="49" presetID="42" presetClass="path" presetSubtype="0" accel="50000" decel="50000" fill="hold" nodeType="withEffect">
                                  <p:stCondLst>
                                    <p:cond delay="0"/>
                                  </p:stCondLst>
                                  <p:childTnLst>
                                    <p:animMotion origin="layout" path="M 4.375E-6 -3.7037E-7 L 0.44947 -0.08495 " pathEditMode="relative" rAng="0" ptsTypes="AA">
                                      <p:cBhvr>
                                        <p:cTn id="50" dur="1000" fill="hold"/>
                                        <p:tgtEl>
                                          <p:spTgt spid="41"/>
                                        </p:tgtEl>
                                        <p:attrNameLst>
                                          <p:attrName>ppt_x</p:attrName>
                                          <p:attrName>ppt_y</p:attrName>
                                        </p:attrNameLst>
                                      </p:cBhvr>
                                      <p:rCtr x="22474" y="-4259"/>
                                    </p:animMotion>
                                  </p:childTnLst>
                                </p:cTn>
                              </p:par>
                              <p:par>
                                <p:cTn id="51" presetID="22" presetClass="entr" presetSubtype="8"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childTnLst>
                          </p:cTn>
                        </p:par>
                        <p:par>
                          <p:cTn id="54" fill="hold">
                            <p:stCondLst>
                              <p:cond delay="1000"/>
                            </p:stCondLst>
                            <p:childTnLst>
                              <p:par>
                                <p:cTn id="55" presetID="1" presetClass="entr" presetSubtype="0"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1"/>
                                        </p:tgtEl>
                                        <p:attrNameLst>
                                          <p:attrName>style.visibility</p:attrName>
                                        </p:attrNameLst>
                                      </p:cBhvr>
                                      <p:to>
                                        <p:strVal val="hidden"/>
                                      </p:to>
                                    </p:set>
                                  </p:childTnLst>
                                </p:cTn>
                              </p:par>
                            </p:childTnLst>
                          </p:cTn>
                        </p:par>
                        <p:par>
                          <p:cTn id="59" fill="hold">
                            <p:stCondLst>
                              <p:cond delay="1000"/>
                            </p:stCondLst>
                            <p:childTnLst>
                              <p:par>
                                <p:cTn id="60" presetID="42" presetClass="path" presetSubtype="0" accel="50000" decel="50000" fill="hold" nodeType="afterEffect">
                                  <p:stCondLst>
                                    <p:cond delay="0"/>
                                  </p:stCondLst>
                                  <p:childTnLst>
                                    <p:animMotion origin="layout" path="M 4.16667E-6 -3.7037E-6 L 0.1345 -0.00023 " pathEditMode="relative" rAng="0" ptsTypes="AA">
                                      <p:cBhvr>
                                        <p:cTn id="61" dur="1000" fill="hold"/>
                                        <p:tgtEl>
                                          <p:spTgt spid="42"/>
                                        </p:tgtEl>
                                        <p:attrNameLst>
                                          <p:attrName>ppt_x</p:attrName>
                                          <p:attrName>ppt_y</p:attrName>
                                        </p:attrNameLst>
                                      </p:cBhvr>
                                      <p:rCtr x="6719" y="-23"/>
                                    </p:animMotion>
                                  </p:childTnLst>
                                </p:cTn>
                              </p:par>
                              <p:par>
                                <p:cTn id="62" presetID="22" presetClass="entr" presetSubtype="8"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childTnLst>
                          </p:cTn>
                        </p:par>
                        <p:par>
                          <p:cTn id="65" fill="hold">
                            <p:stCondLst>
                              <p:cond delay="2000"/>
                            </p:stCondLst>
                            <p:childTnLst>
                              <p:par>
                                <p:cTn id="66" presetID="1" presetClass="entr" presetSubtype="0" fill="hold" nodeType="afterEffect">
                                  <p:stCondLst>
                                    <p:cond delay="0"/>
                                  </p:stCondLst>
                                  <p:childTnLst>
                                    <p:set>
                                      <p:cBhvr>
                                        <p:cTn id="67" dur="1" fill="hold">
                                          <p:stCondLst>
                                            <p:cond delay="0"/>
                                          </p:stCondLst>
                                        </p:cTn>
                                        <p:tgtEl>
                                          <p:spTgt spid="43"/>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42"/>
                                        </p:tgtEl>
                                        <p:attrNameLst>
                                          <p:attrName>style.visibility</p:attrName>
                                        </p:attrNameLst>
                                      </p:cBhvr>
                                      <p:to>
                                        <p:strVal val="hidden"/>
                                      </p:to>
                                    </p:set>
                                  </p:childTnLst>
                                </p:cTn>
                              </p:par>
                            </p:childTnLst>
                          </p:cTn>
                        </p:par>
                        <p:par>
                          <p:cTn id="70" fill="hold">
                            <p:stCondLst>
                              <p:cond delay="2000"/>
                            </p:stCondLst>
                            <p:childTnLst>
                              <p:par>
                                <p:cTn id="71" presetID="9" presetClass="exit" presetSubtype="0" fill="hold" nodeType="afterEffect">
                                  <p:stCondLst>
                                    <p:cond delay="0"/>
                                  </p:stCondLst>
                                  <p:childTnLst>
                                    <p:animEffect transition="out" filter="dissolve">
                                      <p:cBhvr>
                                        <p:cTn id="72" dur="500"/>
                                        <p:tgtEl>
                                          <p:spTgt spid="43"/>
                                        </p:tgtEl>
                                      </p:cBhvr>
                                    </p:animEffect>
                                    <p:set>
                                      <p:cBhvr>
                                        <p:cTn id="73" dur="1" fill="hold">
                                          <p:stCondLst>
                                            <p:cond delay="499"/>
                                          </p:stCondLst>
                                        </p:cTn>
                                        <p:tgtEl>
                                          <p:spTgt spid="4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5"/>
                                        </p:tgtEl>
                                        <p:attrNameLst>
                                          <p:attrName>style.visibility</p:attrName>
                                        </p:attrNameLst>
                                      </p:cBhvr>
                                      <p:to>
                                        <p:strVal val="visible"/>
                                      </p:to>
                                    </p:set>
                                  </p:childTnLst>
                                </p:cTn>
                              </p:par>
                            </p:childTnLst>
                          </p:cTn>
                        </p:par>
                        <p:par>
                          <p:cTn id="78" fill="hold">
                            <p:stCondLst>
                              <p:cond delay="0"/>
                            </p:stCondLst>
                            <p:childTnLst>
                              <p:par>
                                <p:cTn id="79" presetID="42" presetClass="path" presetSubtype="0" accel="50000" decel="50000" fill="hold" nodeType="afterEffect">
                                  <p:stCondLst>
                                    <p:cond delay="0"/>
                                  </p:stCondLst>
                                  <p:childTnLst>
                                    <p:animMotion origin="layout" path="M 2.77556E-17 -2.96296E-6 L 0.14726 0.03241 " pathEditMode="relative" rAng="0" ptsTypes="AA">
                                      <p:cBhvr>
                                        <p:cTn id="80" dur="1000" fill="hold"/>
                                        <p:tgtEl>
                                          <p:spTgt spid="45"/>
                                        </p:tgtEl>
                                        <p:attrNameLst>
                                          <p:attrName>ppt_x</p:attrName>
                                          <p:attrName>ppt_y</p:attrName>
                                        </p:attrNameLst>
                                      </p:cBhvr>
                                      <p:rCtr x="7318" y="1551"/>
                                    </p:animMotion>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45"/>
                                        </p:tgtEl>
                                        <p:attrNameLst>
                                          <p:attrName>style.visibility</p:attrName>
                                        </p:attrNameLst>
                                      </p:cBhvr>
                                      <p:to>
                                        <p:strVal val="hidden"/>
                                      </p:to>
                                    </p:set>
                                  </p:childTnLst>
                                </p:cTn>
                              </p:par>
                            </p:childTnLst>
                          </p:cTn>
                        </p:par>
                        <p:par>
                          <p:cTn id="86" fill="hold">
                            <p:stCondLst>
                              <p:cond delay="1000"/>
                            </p:stCondLst>
                            <p:childTnLst>
                              <p:par>
                                <p:cTn id="87" presetID="12" presetClass="entr" presetSubtype="4" fill="hold" grpId="0" nodeType="after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p:tgtEl>
                                          <p:spTgt spid="47"/>
                                        </p:tgtEl>
                                        <p:attrNameLst>
                                          <p:attrName>ppt_y</p:attrName>
                                        </p:attrNameLst>
                                      </p:cBhvr>
                                      <p:tavLst>
                                        <p:tav tm="0">
                                          <p:val>
                                            <p:strVal val="#ppt_y+#ppt_h*1.125000"/>
                                          </p:val>
                                        </p:tav>
                                        <p:tav tm="100000">
                                          <p:val>
                                            <p:strVal val="#ppt_y"/>
                                          </p:val>
                                        </p:tav>
                                      </p:tavLst>
                                    </p:anim>
                                    <p:animEffect transition="in" filter="wipe(up)">
                                      <p:cBhvr>
                                        <p:cTn id="90" dur="500"/>
                                        <p:tgtEl>
                                          <p:spTgt spid="4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47"/>
                                        </p:tgtEl>
                                      </p:cBhvr>
                                    </p:animEffect>
                                    <p:set>
                                      <p:cBhvr>
                                        <p:cTn id="95" dur="1" fill="hold">
                                          <p:stCondLst>
                                            <p:cond delay="499"/>
                                          </p:stCondLst>
                                        </p:cTn>
                                        <p:tgtEl>
                                          <p:spTgt spid="47"/>
                                        </p:tgtEl>
                                        <p:attrNameLst>
                                          <p:attrName>style.visibility</p:attrName>
                                        </p:attrNameLst>
                                      </p:cBhvr>
                                      <p:to>
                                        <p:strVal val="hidden"/>
                                      </p:to>
                                    </p:set>
                                  </p:childTnLst>
                                </p:cTn>
                              </p:par>
                              <p:par>
                                <p:cTn id="96" presetID="42" presetClass="path" presetSubtype="0" accel="50000" decel="50000" fill="hold" nodeType="withEffect">
                                  <p:stCondLst>
                                    <p:cond delay="0"/>
                                  </p:stCondLst>
                                  <p:childTnLst>
                                    <p:animMotion origin="layout" path="M 4.375E-6 -3.7037E-7 L 0.45026 0.0294 " pathEditMode="relative" rAng="0" ptsTypes="AA">
                                      <p:cBhvr>
                                        <p:cTn id="97" dur="1000" fill="hold"/>
                                        <p:tgtEl>
                                          <p:spTgt spid="46"/>
                                        </p:tgtEl>
                                        <p:attrNameLst>
                                          <p:attrName>ppt_x</p:attrName>
                                          <p:attrName>ppt_y</p:attrName>
                                        </p:attrNameLst>
                                      </p:cBhvr>
                                      <p:rCtr x="22513" y="1458"/>
                                    </p:animMotion>
                                  </p:childTnLst>
                                </p:cTn>
                              </p:par>
                              <p:par>
                                <p:cTn id="98" presetID="22" presetClass="entr" presetSubtype="8" fill="hold"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left)">
                                      <p:cBhvr>
                                        <p:cTn id="100" dur="500"/>
                                        <p:tgtEl>
                                          <p:spTgt spid="36"/>
                                        </p:tgtEl>
                                      </p:cBhvr>
                                    </p:animEffect>
                                  </p:childTnLst>
                                </p:cTn>
                              </p:par>
                            </p:childTnLst>
                          </p:cTn>
                        </p:par>
                        <p:par>
                          <p:cTn id="101" fill="hold">
                            <p:stCondLst>
                              <p:cond delay="1000"/>
                            </p:stCondLst>
                            <p:childTnLst>
                              <p:par>
                                <p:cTn id="102" presetID="1" presetClass="entr" presetSubtype="0" fill="hold" nodeType="afterEffect">
                                  <p:stCondLst>
                                    <p:cond delay="0"/>
                                  </p:stCondLst>
                                  <p:childTnLst>
                                    <p:set>
                                      <p:cBhvr>
                                        <p:cTn id="103" dur="1" fill="hold">
                                          <p:stCondLst>
                                            <p:cond delay="0"/>
                                          </p:stCondLst>
                                        </p:cTn>
                                        <p:tgtEl>
                                          <p:spTgt spid="48"/>
                                        </p:tgtEl>
                                        <p:attrNameLst>
                                          <p:attrName>style.visibility</p:attrName>
                                        </p:attrNameLst>
                                      </p:cBhvr>
                                      <p:to>
                                        <p:strVal val="visible"/>
                                      </p:to>
                                    </p:set>
                                  </p:childTnLst>
                                </p:cTn>
                              </p:par>
                              <p:par>
                                <p:cTn id="104" presetID="1" presetClass="exit" presetSubtype="0" fill="hold" nodeType="withEffect">
                                  <p:stCondLst>
                                    <p:cond delay="0"/>
                                  </p:stCondLst>
                                  <p:childTnLst>
                                    <p:set>
                                      <p:cBhvr>
                                        <p:cTn id="105" dur="1" fill="hold">
                                          <p:stCondLst>
                                            <p:cond delay="0"/>
                                          </p:stCondLst>
                                        </p:cTn>
                                        <p:tgtEl>
                                          <p:spTgt spid="46"/>
                                        </p:tgtEl>
                                        <p:attrNameLst>
                                          <p:attrName>style.visibility</p:attrName>
                                        </p:attrNameLst>
                                      </p:cBhvr>
                                      <p:to>
                                        <p:strVal val="hidden"/>
                                      </p:to>
                                    </p:set>
                                  </p:childTnLst>
                                </p:cTn>
                              </p:par>
                            </p:childTnLst>
                          </p:cTn>
                        </p:par>
                        <p:par>
                          <p:cTn id="106" fill="hold">
                            <p:stCondLst>
                              <p:cond delay="1000"/>
                            </p:stCondLst>
                            <p:childTnLst>
                              <p:par>
                                <p:cTn id="107" presetID="42" presetClass="path" presetSubtype="0" accel="50000" decel="50000" fill="hold" nodeType="afterEffect">
                                  <p:stCondLst>
                                    <p:cond delay="0"/>
                                  </p:stCondLst>
                                  <p:childTnLst>
                                    <p:animMotion origin="layout" path="M 4.375E-6 -1.85185E-6 L 0.13463 0.00764 " pathEditMode="relative" rAng="0" ptsTypes="AA">
                                      <p:cBhvr>
                                        <p:cTn id="108" dur="1000" fill="hold"/>
                                        <p:tgtEl>
                                          <p:spTgt spid="48"/>
                                        </p:tgtEl>
                                        <p:attrNameLst>
                                          <p:attrName>ppt_x</p:attrName>
                                          <p:attrName>ppt_y</p:attrName>
                                        </p:attrNameLst>
                                      </p:cBhvr>
                                      <p:rCtr x="6732" y="370"/>
                                    </p:animMotion>
                                  </p:childTnLst>
                                </p:cTn>
                              </p:par>
                              <p:par>
                                <p:cTn id="109" presetID="22" presetClass="entr" presetSubtype="8" fill="hold" nodeType="with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left)">
                                      <p:cBhvr>
                                        <p:cTn id="111" dur="500"/>
                                        <p:tgtEl>
                                          <p:spTgt spid="30"/>
                                        </p:tgtEl>
                                      </p:cBhvr>
                                    </p:animEffect>
                                  </p:childTnLst>
                                </p:cTn>
                              </p:par>
                            </p:childTnLst>
                          </p:cTn>
                        </p:par>
                        <p:par>
                          <p:cTn id="112" fill="hold">
                            <p:stCondLst>
                              <p:cond delay="2000"/>
                            </p:stCondLst>
                            <p:childTnLst>
                              <p:par>
                                <p:cTn id="113" presetID="1" presetClass="entr" presetSubtype="0" fill="hold" nodeType="after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48"/>
                                        </p:tgtEl>
                                        <p:attrNameLst>
                                          <p:attrName>style.visibility</p:attrName>
                                        </p:attrNameLst>
                                      </p:cBhvr>
                                      <p:to>
                                        <p:strVal val="hidden"/>
                                      </p:to>
                                    </p:set>
                                  </p:childTnLst>
                                </p:cTn>
                              </p:par>
                            </p:childTnLst>
                          </p:cTn>
                        </p:par>
                        <p:par>
                          <p:cTn id="117" fill="hold">
                            <p:stCondLst>
                              <p:cond delay="2000"/>
                            </p:stCondLst>
                            <p:childTnLst>
                              <p:par>
                                <p:cTn id="118" presetID="9" presetClass="exit" presetSubtype="0" fill="hold" nodeType="afterEffect">
                                  <p:stCondLst>
                                    <p:cond delay="0"/>
                                  </p:stCondLst>
                                  <p:childTnLst>
                                    <p:animEffect transition="out" filter="dissolve">
                                      <p:cBhvr>
                                        <p:cTn id="119" dur="500"/>
                                        <p:tgtEl>
                                          <p:spTgt spid="49"/>
                                        </p:tgtEl>
                                      </p:cBhvr>
                                    </p:animEffect>
                                    <p:set>
                                      <p:cBhvr>
                                        <p:cTn id="120"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47" grpId="0"/>
      <p:bldP spid="47"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811C-C515-A7FE-FF66-7AAABF2DA7A8}"/>
              </a:ext>
            </a:extLst>
          </p:cNvPr>
          <p:cNvSpPr>
            <a:spLocks noGrp="1"/>
          </p:cNvSpPr>
          <p:nvPr>
            <p:ph type="title"/>
          </p:nvPr>
        </p:nvSpPr>
        <p:spPr/>
        <p:txBody>
          <a:bodyPr/>
          <a:lstStyle/>
          <a:p>
            <a:r>
              <a:rPr lang="en-US" dirty="0"/>
              <a:t>Routing and Processing</a:t>
            </a:r>
          </a:p>
        </p:txBody>
      </p:sp>
      <p:sp>
        <p:nvSpPr>
          <p:cNvPr id="3" name="Text Placeholder 2">
            <a:extLst>
              <a:ext uri="{FF2B5EF4-FFF2-40B4-BE49-F238E27FC236}">
                <a16:creationId xmlns:a16="http://schemas.microsoft.com/office/drawing/2014/main" id="{4A416E79-569A-C88C-403A-26F3DA251F17}"/>
              </a:ext>
            </a:extLst>
          </p:cNvPr>
          <p:cNvSpPr>
            <a:spLocks noGrp="1"/>
          </p:cNvSpPr>
          <p:nvPr>
            <p:ph type="body" sz="quarter" idx="10"/>
          </p:nvPr>
        </p:nvSpPr>
        <p:spPr/>
        <p:txBody>
          <a:bodyPr/>
          <a:lstStyle/>
          <a:p>
            <a:r>
              <a:rPr lang="en-US" dirty="0"/>
              <a:t>Pattern 4: Aggregator Pattern</a:t>
            </a:r>
          </a:p>
        </p:txBody>
      </p:sp>
    </p:spTree>
    <p:extLst>
      <p:ext uri="{BB962C8B-B14F-4D97-AF65-F5344CB8AC3E}">
        <p14:creationId xmlns:p14="http://schemas.microsoft.com/office/powerpoint/2010/main" val="2462496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3E886-C247-3150-BEDA-08F99E4DE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2E225D-D49B-446A-9E13-31EC3CD53C40}"/>
              </a:ext>
            </a:extLst>
          </p:cNvPr>
          <p:cNvSpPr>
            <a:spLocks noGrp="1"/>
          </p:cNvSpPr>
          <p:nvPr>
            <p:ph type="title"/>
          </p:nvPr>
        </p:nvSpPr>
        <p:spPr/>
        <p:txBody>
          <a:bodyPr>
            <a:normAutofit/>
          </a:bodyPr>
          <a:lstStyle/>
          <a:p>
            <a:r>
              <a:rPr lang="en-US" dirty="0"/>
              <a:t>What is the Aggregator Pattern</a:t>
            </a:r>
          </a:p>
        </p:txBody>
      </p:sp>
      <p:sp>
        <p:nvSpPr>
          <p:cNvPr id="3" name="Primary Context Box">
            <a:extLst>
              <a:ext uri="{FF2B5EF4-FFF2-40B4-BE49-F238E27FC236}">
                <a16:creationId xmlns:a16="http://schemas.microsoft.com/office/drawing/2014/main" id="{58492BFC-B0AD-241E-F54B-CB2869E56A1A}"/>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Multiple message collected and processed as a single unit</a:t>
            </a:r>
          </a:p>
        </p:txBody>
      </p:sp>
      <p:sp>
        <p:nvSpPr>
          <p:cNvPr id="4" name="Secondary Content Box">
            <a:extLst>
              <a:ext uri="{FF2B5EF4-FFF2-40B4-BE49-F238E27FC236}">
                <a16:creationId xmlns:a16="http://schemas.microsoft.com/office/drawing/2014/main" id="{E4559908-5D5B-EF8F-1B46-9381FAA7CEEC}"/>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Aggregate related information for various sources</a:t>
            </a:r>
          </a:p>
        </p:txBody>
      </p:sp>
    </p:spTree>
    <p:extLst>
      <p:ext uri="{BB962C8B-B14F-4D97-AF65-F5344CB8AC3E}">
        <p14:creationId xmlns:p14="http://schemas.microsoft.com/office/powerpoint/2010/main" val="3780782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DBE2-4DE1-7D38-2414-F025ECA56695}"/>
              </a:ext>
            </a:extLst>
          </p:cNvPr>
          <p:cNvSpPr>
            <a:spLocks noGrp="1"/>
          </p:cNvSpPr>
          <p:nvPr>
            <p:ph type="title"/>
          </p:nvPr>
        </p:nvSpPr>
        <p:spPr/>
        <p:txBody>
          <a:bodyPr/>
          <a:lstStyle/>
          <a:p>
            <a:r>
              <a:rPr lang="en-US" dirty="0"/>
              <a:t>Key Components &amp; Flow</a:t>
            </a:r>
          </a:p>
        </p:txBody>
      </p:sp>
      <p:sp>
        <p:nvSpPr>
          <p:cNvPr id="3" name="Oval 2">
            <a:extLst>
              <a:ext uri="{FF2B5EF4-FFF2-40B4-BE49-F238E27FC236}">
                <a16:creationId xmlns:a16="http://schemas.microsoft.com/office/drawing/2014/main" id="{30B472B7-34B1-8ABF-D329-94F621D6F8C5}"/>
              </a:ext>
            </a:extLst>
          </p:cNvPr>
          <p:cNvSpPr/>
          <p:nvPr/>
        </p:nvSpPr>
        <p:spPr>
          <a:xfrm>
            <a:off x="686394" y="356284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4" name="TextBox 3">
            <a:extLst>
              <a:ext uri="{FF2B5EF4-FFF2-40B4-BE49-F238E27FC236}">
                <a16:creationId xmlns:a16="http://schemas.microsoft.com/office/drawing/2014/main" id="{BCB5841C-042E-452E-0485-1B20A62EE2C6}"/>
              </a:ext>
            </a:extLst>
          </p:cNvPr>
          <p:cNvSpPr txBox="1"/>
          <p:nvPr/>
        </p:nvSpPr>
        <p:spPr>
          <a:xfrm>
            <a:off x="489029" y="6079499"/>
            <a:ext cx="1124347" cy="369332"/>
          </a:xfrm>
          <a:prstGeom prst="rect">
            <a:avLst/>
          </a:prstGeom>
          <a:noFill/>
        </p:spPr>
        <p:txBody>
          <a:bodyPr wrap="none" rtlCol="0">
            <a:spAutoFit/>
          </a:bodyPr>
          <a:lstStyle/>
          <a:p>
            <a:r>
              <a:rPr lang="en-US" dirty="0"/>
              <a:t>Producers</a:t>
            </a:r>
          </a:p>
        </p:txBody>
      </p:sp>
      <p:grpSp>
        <p:nvGrpSpPr>
          <p:cNvPr id="5" name="Group 4">
            <a:extLst>
              <a:ext uri="{FF2B5EF4-FFF2-40B4-BE49-F238E27FC236}">
                <a16:creationId xmlns:a16="http://schemas.microsoft.com/office/drawing/2014/main" id="{F34B6F2A-ABF9-C746-28E0-BD3DEB590A37}"/>
              </a:ext>
            </a:extLst>
          </p:cNvPr>
          <p:cNvGrpSpPr/>
          <p:nvPr/>
        </p:nvGrpSpPr>
        <p:grpSpPr>
          <a:xfrm>
            <a:off x="7387905" y="3648281"/>
            <a:ext cx="2704148" cy="563802"/>
            <a:chOff x="2750639" y="3388747"/>
            <a:chExt cx="4493442" cy="563802"/>
          </a:xfrm>
        </p:grpSpPr>
        <p:sp>
          <p:nvSpPr>
            <p:cNvPr id="6" name="Rectangle: Rounded Corners 5">
              <a:extLst>
                <a:ext uri="{FF2B5EF4-FFF2-40B4-BE49-F238E27FC236}">
                  <a16:creationId xmlns:a16="http://schemas.microsoft.com/office/drawing/2014/main" id="{C05CE1ED-2B27-1182-F379-1B783AA3A60E}"/>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7" name="TextBox 6">
              <a:extLst>
                <a:ext uri="{FF2B5EF4-FFF2-40B4-BE49-F238E27FC236}">
                  <a16:creationId xmlns:a16="http://schemas.microsoft.com/office/drawing/2014/main" id="{F8C1CF55-68DC-80C6-56D5-231A110472B3}"/>
                </a:ext>
              </a:extLst>
            </p:cNvPr>
            <p:cNvSpPr txBox="1"/>
            <p:nvPr/>
          </p:nvSpPr>
          <p:spPr>
            <a:xfrm>
              <a:off x="2788609" y="3484760"/>
              <a:ext cx="1446914" cy="369332"/>
            </a:xfrm>
            <a:prstGeom prst="rect">
              <a:avLst/>
            </a:prstGeom>
            <a:noFill/>
          </p:spPr>
          <p:txBody>
            <a:bodyPr wrap="none" rtlCol="0">
              <a:spAutoFit/>
            </a:bodyPr>
            <a:lstStyle/>
            <a:p>
              <a:r>
                <a:rPr lang="en-US" b="1" dirty="0">
                  <a:solidFill>
                    <a:schemeClr val="bg1"/>
                  </a:solidFill>
                </a:rPr>
                <a:t>Output</a:t>
              </a:r>
            </a:p>
          </p:txBody>
        </p:sp>
      </p:grpSp>
      <p:sp>
        <p:nvSpPr>
          <p:cNvPr id="8" name="Oval 7">
            <a:extLst>
              <a:ext uri="{FF2B5EF4-FFF2-40B4-BE49-F238E27FC236}">
                <a16:creationId xmlns:a16="http://schemas.microsoft.com/office/drawing/2014/main" id="{4A6D068F-9DA8-4958-122B-D1979C96148C}"/>
              </a:ext>
            </a:extLst>
          </p:cNvPr>
          <p:cNvSpPr/>
          <p:nvPr/>
        </p:nvSpPr>
        <p:spPr>
          <a:xfrm>
            <a:off x="10708209" y="356284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E558F7CF-39C4-2297-9B3D-3F6763D2CA6F}"/>
              </a:ext>
            </a:extLst>
          </p:cNvPr>
          <p:cNvSpPr txBox="1"/>
          <p:nvPr/>
        </p:nvSpPr>
        <p:spPr>
          <a:xfrm>
            <a:off x="10501390" y="4376522"/>
            <a:ext cx="1143262" cy="369332"/>
          </a:xfrm>
          <a:prstGeom prst="rect">
            <a:avLst/>
          </a:prstGeom>
          <a:noFill/>
        </p:spPr>
        <p:txBody>
          <a:bodyPr wrap="none" rtlCol="0">
            <a:spAutoFit/>
          </a:bodyPr>
          <a:lstStyle/>
          <a:p>
            <a:r>
              <a:rPr lang="en-US" dirty="0"/>
              <a:t>Consumer</a:t>
            </a:r>
          </a:p>
        </p:txBody>
      </p:sp>
      <p:grpSp>
        <p:nvGrpSpPr>
          <p:cNvPr id="10" name="Group 9">
            <a:extLst>
              <a:ext uri="{FF2B5EF4-FFF2-40B4-BE49-F238E27FC236}">
                <a16:creationId xmlns:a16="http://schemas.microsoft.com/office/drawing/2014/main" id="{A9D4A6D2-9839-BA02-4A62-517C72D43E7E}"/>
              </a:ext>
            </a:extLst>
          </p:cNvPr>
          <p:cNvGrpSpPr/>
          <p:nvPr/>
        </p:nvGrpSpPr>
        <p:grpSpPr>
          <a:xfrm>
            <a:off x="2030044" y="3631302"/>
            <a:ext cx="3422076" cy="563802"/>
            <a:chOff x="2750639" y="3388747"/>
            <a:chExt cx="4493442" cy="563802"/>
          </a:xfrm>
          <a:solidFill>
            <a:srgbClr val="00B0F0"/>
          </a:solidFill>
        </p:grpSpPr>
        <p:sp>
          <p:nvSpPr>
            <p:cNvPr id="11" name="Rectangle: Rounded Corners 10">
              <a:extLst>
                <a:ext uri="{FF2B5EF4-FFF2-40B4-BE49-F238E27FC236}">
                  <a16:creationId xmlns:a16="http://schemas.microsoft.com/office/drawing/2014/main" id="{FD0177C1-A9EB-C8A5-EDA8-E7782A69F67A}"/>
                </a:ext>
              </a:extLst>
            </p:cNvPr>
            <p:cNvSpPr/>
            <p:nvPr/>
          </p:nvSpPr>
          <p:spPr>
            <a:xfrm>
              <a:off x="2750639" y="3388747"/>
              <a:ext cx="4493442" cy="56380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2" name="TextBox 11">
              <a:extLst>
                <a:ext uri="{FF2B5EF4-FFF2-40B4-BE49-F238E27FC236}">
                  <a16:creationId xmlns:a16="http://schemas.microsoft.com/office/drawing/2014/main" id="{82251A1E-7E8C-9BE8-6F41-596E017FE2FF}"/>
                </a:ext>
              </a:extLst>
            </p:cNvPr>
            <p:cNvSpPr txBox="1"/>
            <p:nvPr/>
          </p:nvSpPr>
          <p:spPr>
            <a:xfrm>
              <a:off x="2788609" y="3484760"/>
              <a:ext cx="1156573" cy="369332"/>
            </a:xfrm>
            <a:prstGeom prst="rect">
              <a:avLst/>
            </a:prstGeom>
            <a:grpFill/>
          </p:spPr>
          <p:txBody>
            <a:bodyPr wrap="none" rtlCol="0">
              <a:spAutoFit/>
            </a:bodyPr>
            <a:lstStyle/>
            <a:p>
              <a:r>
                <a:rPr lang="en-US" b="1" dirty="0">
                  <a:solidFill>
                    <a:schemeClr val="bg1"/>
                  </a:solidFill>
                </a:rPr>
                <a:t>Input</a:t>
              </a:r>
            </a:p>
          </p:txBody>
        </p:sp>
      </p:grpSp>
      <p:sp>
        <p:nvSpPr>
          <p:cNvPr id="13" name="TextBox 12">
            <a:extLst>
              <a:ext uri="{FF2B5EF4-FFF2-40B4-BE49-F238E27FC236}">
                <a16:creationId xmlns:a16="http://schemas.microsoft.com/office/drawing/2014/main" id="{E556D192-7E61-E85A-789E-BA0CAACBAD84}"/>
              </a:ext>
            </a:extLst>
          </p:cNvPr>
          <p:cNvSpPr txBox="1"/>
          <p:nvPr/>
        </p:nvSpPr>
        <p:spPr>
          <a:xfrm>
            <a:off x="5814309" y="5085439"/>
            <a:ext cx="1220270" cy="369332"/>
          </a:xfrm>
          <a:prstGeom prst="rect">
            <a:avLst/>
          </a:prstGeom>
          <a:noFill/>
        </p:spPr>
        <p:txBody>
          <a:bodyPr wrap="none" rtlCol="0">
            <a:spAutoFit/>
          </a:bodyPr>
          <a:lstStyle/>
          <a:p>
            <a:r>
              <a:rPr lang="en-US" dirty="0"/>
              <a:t>Aggregator</a:t>
            </a:r>
          </a:p>
        </p:txBody>
      </p:sp>
      <p:sp>
        <p:nvSpPr>
          <p:cNvPr id="14" name="Rectangle: Rounded Corners 13">
            <a:extLst>
              <a:ext uri="{FF2B5EF4-FFF2-40B4-BE49-F238E27FC236}">
                <a16:creationId xmlns:a16="http://schemas.microsoft.com/office/drawing/2014/main" id="{D27076C5-ECEC-A824-7EE4-955BA929E21B}"/>
              </a:ext>
            </a:extLst>
          </p:cNvPr>
          <p:cNvSpPr/>
          <p:nvPr/>
        </p:nvSpPr>
        <p:spPr>
          <a:xfrm>
            <a:off x="5789751" y="2979504"/>
            <a:ext cx="1269386" cy="2024009"/>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C99EEFB-5F6B-6B5A-DDAF-A205F8AB75B4}"/>
              </a:ext>
            </a:extLst>
          </p:cNvPr>
          <p:cNvSpPr/>
          <p:nvPr/>
        </p:nvSpPr>
        <p:spPr>
          <a:xfrm>
            <a:off x="686393" y="4402361"/>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6" name="Oval 15">
            <a:extLst>
              <a:ext uri="{FF2B5EF4-FFF2-40B4-BE49-F238E27FC236}">
                <a16:creationId xmlns:a16="http://schemas.microsoft.com/office/drawing/2014/main" id="{40087058-418A-0FF8-2610-3DE784AA01CB}"/>
              </a:ext>
            </a:extLst>
          </p:cNvPr>
          <p:cNvSpPr/>
          <p:nvPr/>
        </p:nvSpPr>
        <p:spPr>
          <a:xfrm>
            <a:off x="686392" y="2724271"/>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7" name="Oval 16">
            <a:extLst>
              <a:ext uri="{FF2B5EF4-FFF2-40B4-BE49-F238E27FC236}">
                <a16:creationId xmlns:a16="http://schemas.microsoft.com/office/drawing/2014/main" id="{87CF0138-1580-3E70-ED09-680CC8544D47}"/>
              </a:ext>
            </a:extLst>
          </p:cNvPr>
          <p:cNvSpPr/>
          <p:nvPr/>
        </p:nvSpPr>
        <p:spPr>
          <a:xfrm>
            <a:off x="686391" y="188475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8" name="Oval 17">
            <a:extLst>
              <a:ext uri="{FF2B5EF4-FFF2-40B4-BE49-F238E27FC236}">
                <a16:creationId xmlns:a16="http://schemas.microsoft.com/office/drawing/2014/main" id="{5C6B3406-FCB1-1B18-91F9-45CA75CEE6CE}"/>
              </a:ext>
            </a:extLst>
          </p:cNvPr>
          <p:cNvSpPr/>
          <p:nvPr/>
        </p:nvSpPr>
        <p:spPr>
          <a:xfrm>
            <a:off x="686391" y="524093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pic>
        <p:nvPicPr>
          <p:cNvPr id="19" name="Picture 18" descr="Free Envelope Clipart Black And White, Download Free Envelope Clipart Black  And White png images, Free ClipArts on Clipart Library">
            <a:extLst>
              <a:ext uri="{FF2B5EF4-FFF2-40B4-BE49-F238E27FC236}">
                <a16:creationId xmlns:a16="http://schemas.microsoft.com/office/drawing/2014/main" id="{5F34E0B0-0CBA-4726-A36D-FF166520632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3342" y="202429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ree Envelope Clipart Black And White, Download Free Envelope Clipart Black  And White png images, Free ClipArts on Clipart Library">
            <a:extLst>
              <a:ext uri="{FF2B5EF4-FFF2-40B4-BE49-F238E27FC236}">
                <a16:creationId xmlns:a16="http://schemas.microsoft.com/office/drawing/2014/main" id="{2DCC9928-FA22-2474-A74F-5A67986C32F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6821" y="288228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BFE67AA4-9863-C6D1-FE37-6CF46C3F9FC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3342" y="37218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EB5341F6-C377-B99B-762C-266125AEDB7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3342" y="455481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78316216-8F1C-0C0D-AC26-9BE1B48AF84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6821" y="539989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7A5F0C70-EFCE-695C-849F-12417C0BF10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78937" y="37218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D0ABFE73-C216-853A-A5B7-8119827D006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28399" y="37218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5DF63946-6637-B1AA-F7B4-0E00BB6E3E0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77861" y="37218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B2BAE157-5548-C1CA-331B-88272834D03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27323" y="37218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BE2940A1-78BD-632F-6D3F-2E7E1CCF7DC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79395" y="372867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902C7185-CCAD-DB8B-C48E-4B8C8762B3C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58800" y="319378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8A9145D3-D0CD-9AD0-99CB-EBBA5E41678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98859" y="318284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6D43B337-8214-0381-9217-7383457C9A4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58800" y="36338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2230EB65-4CB9-8990-86C0-8F26C0AD03D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54368" y="36338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F337B6B2-973D-CB8F-42C9-5B29C80B37E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58800" y="407386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AFF85D2B-7564-61B6-8F4C-AF235C1A9B3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74519" y="37155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39C1FF99-E045-C1A0-3BD4-E80A72E4E7A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30608" y="37161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D036CE58-E502-4629-6279-F733EE8F470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84488" y="37155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9E313A03-33F7-5D5C-303B-162BFF614F5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33628" y="372489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27BF3EC3-2E7C-5B89-DF9C-8FE6071DF8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1600" y="37161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E89DB1F0-2995-74E3-AAA2-2CF561F7EBB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30747" y="37155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89D203AB-13FA-D72C-B4EC-DA6CB7491B2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82279" y="372489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46FD22D0-2C3C-AF94-FDB9-8BB010655F7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78140" y="372489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36EFF6AE-2BE5-C83E-4082-B72DAA019C1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34149" y="37184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697E7202-C85F-5939-16DB-793F679249B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3890" y="372334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8BD1D3FD-A419-FB9A-B017-76DBE4AF42B8}"/>
              </a:ext>
            </a:extLst>
          </p:cNvPr>
          <p:cNvPicPr>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6156584" y="455481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Free Envelope Clipart Black And White, Download Free Envelope Clipart Black  And White png images, Free ClipArts on Clipart Library">
            <a:extLst>
              <a:ext uri="{FF2B5EF4-FFF2-40B4-BE49-F238E27FC236}">
                <a16:creationId xmlns:a16="http://schemas.microsoft.com/office/drawing/2014/main" id="{03493FF9-79E1-F799-5179-416B87C1328E}"/>
              </a:ext>
            </a:extLst>
          </p:cNvPr>
          <p:cNvPicPr>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9439767" y="374457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AC9C9925-1D0D-76E8-B59E-2D3A49B118CC}"/>
              </a:ext>
            </a:extLst>
          </p:cNvPr>
          <p:cNvPicPr>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805161" y="3723349"/>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1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500"/>
                            </p:stCondLst>
                            <p:childTnLst>
                              <p:par>
                                <p:cTn id="21" presetID="42" presetClass="path" presetSubtype="0" accel="50000" decel="50000" fill="hold" nodeType="afterEffect">
                                  <p:stCondLst>
                                    <p:cond delay="250"/>
                                  </p:stCondLst>
                                  <p:childTnLst>
                                    <p:animMotion origin="layout" path="M 2.08333E-6 -7.40741E-7 L 0.33594 0.24699 " pathEditMode="relative" rAng="0" ptsTypes="AA">
                                      <p:cBhvr>
                                        <p:cTn id="22" dur="1500" fill="hold"/>
                                        <p:tgtEl>
                                          <p:spTgt spid="19"/>
                                        </p:tgtEl>
                                        <p:attrNameLst>
                                          <p:attrName>ppt_x</p:attrName>
                                          <p:attrName>ppt_y</p:attrName>
                                        </p:attrNameLst>
                                      </p:cBhvr>
                                      <p:rCtr x="16797" y="12338"/>
                                    </p:animMotion>
                                  </p:childTnLst>
                                </p:cTn>
                              </p:par>
                              <p:par>
                                <p:cTn id="23" presetID="42" presetClass="path" presetSubtype="0" accel="50000" decel="50000" fill="hold" nodeType="withEffect">
                                  <p:stCondLst>
                                    <p:cond delay="0"/>
                                  </p:stCondLst>
                                  <p:childTnLst>
                                    <p:animMotion origin="layout" path="M 2.91667E-6 -2.22222E-6 L 0.29153 0.12153 " pathEditMode="relative" rAng="0" ptsTypes="AA">
                                      <p:cBhvr>
                                        <p:cTn id="24" dur="1500" fill="hold"/>
                                        <p:tgtEl>
                                          <p:spTgt spid="20"/>
                                        </p:tgtEl>
                                        <p:attrNameLst>
                                          <p:attrName>ppt_x</p:attrName>
                                          <p:attrName>ppt_y</p:attrName>
                                        </p:attrNameLst>
                                      </p:cBhvr>
                                      <p:rCtr x="14570" y="6065"/>
                                    </p:animMotion>
                                  </p:childTnLst>
                                </p:cTn>
                              </p:par>
                              <p:par>
                                <p:cTn id="25" presetID="42" presetClass="path" presetSubtype="0" accel="50000" decel="50000" fill="hold" nodeType="withEffect">
                                  <p:stCondLst>
                                    <p:cond delay="0"/>
                                  </p:stCondLst>
                                  <p:childTnLst>
                                    <p:animMotion origin="layout" path="M 2.08333E-6 -4.44444E-6 L 0.24583 0.00047 " pathEditMode="relative" rAng="0" ptsTypes="AA">
                                      <p:cBhvr>
                                        <p:cTn id="26" dur="1500" fill="hold"/>
                                        <p:tgtEl>
                                          <p:spTgt spid="21"/>
                                        </p:tgtEl>
                                        <p:attrNameLst>
                                          <p:attrName>ppt_x</p:attrName>
                                          <p:attrName>ppt_y</p:attrName>
                                        </p:attrNameLst>
                                      </p:cBhvr>
                                      <p:rCtr x="12292" y="23"/>
                                    </p:animMotion>
                                  </p:childTnLst>
                                </p:cTn>
                              </p:par>
                              <p:par>
                                <p:cTn id="27" presetID="42" presetClass="path" presetSubtype="0" accel="50000" decel="50000" fill="hold" nodeType="withEffect">
                                  <p:stCondLst>
                                    <p:cond delay="0"/>
                                  </p:stCondLst>
                                  <p:childTnLst>
                                    <p:animMotion origin="layout" path="M 2.08333E-6 -2.22222E-6 L 0.20104 -0.12106 " pathEditMode="relative" rAng="0" ptsTypes="AA">
                                      <p:cBhvr>
                                        <p:cTn id="28" dur="1500" fill="hold"/>
                                        <p:tgtEl>
                                          <p:spTgt spid="22"/>
                                        </p:tgtEl>
                                        <p:attrNameLst>
                                          <p:attrName>ppt_x</p:attrName>
                                          <p:attrName>ppt_y</p:attrName>
                                        </p:attrNameLst>
                                      </p:cBhvr>
                                      <p:rCtr x="10052" y="-6065"/>
                                    </p:animMotion>
                                  </p:childTnLst>
                                </p:cTn>
                              </p:par>
                              <p:par>
                                <p:cTn id="29" presetID="42" presetClass="path" presetSubtype="0" accel="50000" decel="50000" fill="hold" nodeType="withEffect">
                                  <p:stCondLst>
                                    <p:cond delay="0"/>
                                  </p:stCondLst>
                                  <p:childTnLst>
                                    <p:animMotion origin="layout" path="M 0.00078 -0.00069 L 0.15625 -0.24421 " pathEditMode="relative" rAng="0" ptsTypes="AA">
                                      <p:cBhvr>
                                        <p:cTn id="30" dur="1500" fill="hold"/>
                                        <p:tgtEl>
                                          <p:spTgt spid="23"/>
                                        </p:tgtEl>
                                        <p:attrNameLst>
                                          <p:attrName>ppt_x</p:attrName>
                                          <p:attrName>ppt_y</p:attrName>
                                        </p:attrNameLst>
                                      </p:cBhvr>
                                      <p:rCtr x="7773" y="-12176"/>
                                    </p:animMotion>
                                  </p:childTnLst>
                                </p:cTn>
                              </p:par>
                            </p:childTnLst>
                          </p:cTn>
                        </p:par>
                        <p:par>
                          <p:cTn id="31" fill="hold">
                            <p:stCondLst>
                              <p:cond delay="2250"/>
                            </p:stCondLst>
                            <p:childTnLst>
                              <p:par>
                                <p:cTn id="32" presetID="1"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9"/>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1"/>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2"/>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4.58333E-6 -4.44444E-6 L 0.0802 -0.07662 " pathEditMode="relative" rAng="0" ptsTypes="AA">
                                      <p:cBhvr>
                                        <p:cTn id="55" dur="500" fill="hold"/>
                                        <p:tgtEl>
                                          <p:spTgt spid="24"/>
                                        </p:tgtEl>
                                        <p:attrNameLst>
                                          <p:attrName>ppt_x</p:attrName>
                                          <p:attrName>ppt_y</p:attrName>
                                        </p:attrNameLst>
                                      </p:cBhvr>
                                      <p:rCtr x="4010" y="-3843"/>
                                    </p:animMotion>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childTnLst>
                          </p:cTn>
                        </p:par>
                        <p:par>
                          <p:cTn id="61" fill="hold">
                            <p:stCondLst>
                              <p:cond delay="500"/>
                            </p:stCondLst>
                            <p:childTnLst>
                              <p:par>
                                <p:cTn id="62" presetID="42" presetClass="path" presetSubtype="0" accel="50000" decel="50000" fill="hold" nodeType="afterEffect">
                                  <p:stCondLst>
                                    <p:cond delay="0"/>
                                  </p:stCondLst>
                                  <p:childTnLst>
                                    <p:animMotion origin="layout" path="M -3.125E-6 -4.44444E-6 L 0.04519 -4.44444E-6 " pathEditMode="relative" rAng="0" ptsTypes="AA">
                                      <p:cBhvr>
                                        <p:cTn id="63" dur="250" fill="hold"/>
                                        <p:tgtEl>
                                          <p:spTgt spid="25"/>
                                        </p:tgtEl>
                                        <p:attrNameLst>
                                          <p:attrName>ppt_x</p:attrName>
                                          <p:attrName>ppt_y</p:attrName>
                                        </p:attrNameLst>
                                      </p:cBhvr>
                                      <p:rCtr x="2253" y="0"/>
                                    </p:animMotion>
                                  </p:childTnLst>
                                </p:cTn>
                              </p:par>
                            </p:childTnLst>
                          </p:cTn>
                        </p:par>
                        <p:par>
                          <p:cTn id="64" fill="hold">
                            <p:stCondLst>
                              <p:cond delay="750"/>
                            </p:stCondLst>
                            <p:childTnLst>
                              <p:par>
                                <p:cTn id="65" presetID="1" presetClass="entr" presetSubtype="0"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childTnLst>
                          </p:cTn>
                        </p:par>
                        <p:par>
                          <p:cTn id="69" fill="hold">
                            <p:stCondLst>
                              <p:cond delay="750"/>
                            </p:stCondLst>
                            <p:childTnLst>
                              <p:par>
                                <p:cTn id="70" presetID="42" presetClass="path" presetSubtype="0" accel="50000" decel="50000" fill="hold" nodeType="afterEffect">
                                  <p:stCondLst>
                                    <p:cond delay="0"/>
                                  </p:stCondLst>
                                  <p:childTnLst>
                                    <p:animMotion origin="layout" path="M -8.33333E-7 -4.44444E-6 L 0.04505 -4.44444E-6 " pathEditMode="relative" rAng="0" ptsTypes="AA">
                                      <p:cBhvr>
                                        <p:cTn id="71" dur="250" fill="hold"/>
                                        <p:tgtEl>
                                          <p:spTgt spid="26"/>
                                        </p:tgtEl>
                                        <p:attrNameLst>
                                          <p:attrName>ppt_x</p:attrName>
                                          <p:attrName>ppt_y</p:attrName>
                                        </p:attrNameLst>
                                      </p:cBhvr>
                                      <p:rCtr x="2253" y="0"/>
                                    </p:animMotion>
                                  </p:childTnLst>
                                </p:cTn>
                              </p:par>
                            </p:childTnLst>
                          </p:cTn>
                        </p:par>
                        <p:par>
                          <p:cTn id="72" fill="hold">
                            <p:stCondLst>
                              <p:cond delay="1000"/>
                            </p:stCondLst>
                            <p:childTnLst>
                              <p:par>
                                <p:cTn id="73" presetID="1" presetClass="entr" presetSubtype="0" fill="hold" nodeType="after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26"/>
                                        </p:tgtEl>
                                        <p:attrNameLst>
                                          <p:attrName>style.visibility</p:attrName>
                                        </p:attrNameLst>
                                      </p:cBhvr>
                                      <p:to>
                                        <p:strVal val="hidden"/>
                                      </p:to>
                                    </p:set>
                                  </p:childTnLst>
                                </p:cTn>
                              </p:par>
                            </p:childTnLst>
                          </p:cTn>
                        </p:par>
                        <p:par>
                          <p:cTn id="77" fill="hold">
                            <p:stCondLst>
                              <p:cond delay="1000"/>
                            </p:stCondLst>
                            <p:childTnLst>
                              <p:par>
                                <p:cTn id="78" presetID="42" presetClass="path" presetSubtype="0" accel="50000" decel="50000" fill="hold" nodeType="afterEffect">
                                  <p:stCondLst>
                                    <p:cond delay="0"/>
                                  </p:stCondLst>
                                  <p:childTnLst>
                                    <p:animMotion origin="layout" path="M 1.45833E-6 -4.44444E-6 L 0.04518 -4.44444E-6 " pathEditMode="relative" rAng="0" ptsTypes="AA">
                                      <p:cBhvr>
                                        <p:cTn id="79" dur="250" fill="hold"/>
                                        <p:tgtEl>
                                          <p:spTgt spid="27"/>
                                        </p:tgtEl>
                                        <p:attrNameLst>
                                          <p:attrName>ppt_x</p:attrName>
                                          <p:attrName>ppt_y</p:attrName>
                                        </p:attrNameLst>
                                      </p:cBhvr>
                                      <p:rCtr x="2253" y="0"/>
                                    </p:animMotion>
                                  </p:childTnLst>
                                </p:cTn>
                              </p:par>
                            </p:childTnLst>
                          </p:cTn>
                        </p:par>
                        <p:par>
                          <p:cTn id="80" fill="hold">
                            <p:stCondLst>
                              <p:cond delay="1250"/>
                            </p:stCondLst>
                            <p:childTnLst>
                              <p:par>
                                <p:cTn id="81" presetID="1" presetClass="entr" presetSubtype="0" fill="hold" nodeType="after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27"/>
                                        </p:tgtEl>
                                        <p:attrNameLst>
                                          <p:attrName>style.visibility</p:attrName>
                                        </p:attrNameLst>
                                      </p:cBhvr>
                                      <p:to>
                                        <p:strVal val="hidden"/>
                                      </p:to>
                                    </p:set>
                                  </p:childTnLst>
                                </p:cTn>
                              </p:par>
                            </p:childTnLst>
                          </p:cTn>
                        </p:par>
                        <p:par>
                          <p:cTn id="85" fill="hold">
                            <p:stCondLst>
                              <p:cond delay="1250"/>
                            </p:stCondLst>
                            <p:childTnLst>
                              <p:par>
                                <p:cTn id="86" presetID="42" presetClass="path" presetSubtype="0" accel="50000" decel="50000" fill="hold" nodeType="afterEffect">
                                  <p:stCondLst>
                                    <p:cond delay="0"/>
                                  </p:stCondLst>
                                  <p:childTnLst>
                                    <p:animMotion origin="layout" path="M 3.33333E-6 -1.85185E-6 L 0.04492 -0.00116 " pathEditMode="relative" rAng="0" ptsTypes="AA">
                                      <p:cBhvr>
                                        <p:cTn id="87" dur="250" fill="hold"/>
                                        <p:tgtEl>
                                          <p:spTgt spid="28"/>
                                        </p:tgtEl>
                                        <p:attrNameLst>
                                          <p:attrName>ppt_x</p:attrName>
                                          <p:attrName>ppt_y</p:attrName>
                                        </p:attrNameLst>
                                      </p:cBhvr>
                                      <p:rCtr x="2240" y="-69"/>
                                    </p:animMotion>
                                  </p:childTnLst>
                                </p:cTn>
                              </p:par>
                            </p:childTnLst>
                          </p:cTn>
                        </p:par>
                        <p:par>
                          <p:cTn id="88" fill="hold">
                            <p:stCondLst>
                              <p:cond delay="1500"/>
                            </p:stCondLst>
                            <p:childTnLst>
                              <p:par>
                                <p:cTn id="89" presetID="1" presetClass="entr" presetSubtype="0" fill="hold" nodeType="after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28"/>
                                        </p:tgtEl>
                                        <p:attrNameLst>
                                          <p:attrName>style.visibility</p:attrName>
                                        </p:attrNameLst>
                                      </p:cBhvr>
                                      <p:to>
                                        <p:strVal val="hidden"/>
                                      </p:to>
                                    </p:set>
                                  </p:childTnLst>
                                </p:cTn>
                              </p:par>
                            </p:childTnLst>
                          </p:cTn>
                        </p:par>
                        <p:par>
                          <p:cTn id="93" fill="hold">
                            <p:stCondLst>
                              <p:cond delay="1500"/>
                            </p:stCondLst>
                            <p:childTnLst>
                              <p:par>
                                <p:cTn id="94" presetID="42" presetClass="path" presetSubtype="0" accel="50000" decel="50000" fill="hold" nodeType="afterEffect">
                                  <p:stCondLst>
                                    <p:cond delay="0"/>
                                  </p:stCondLst>
                                  <p:childTnLst>
                                    <p:animMotion origin="layout" path="M -4.79167E-6 1.11022E-16 L 0.13373 -0.07755 " pathEditMode="relative" rAng="0" ptsTypes="AA">
                                      <p:cBhvr>
                                        <p:cTn id="95" dur="500" fill="hold"/>
                                        <p:tgtEl>
                                          <p:spTgt spid="34"/>
                                        </p:tgtEl>
                                        <p:attrNameLst>
                                          <p:attrName>ppt_x</p:attrName>
                                          <p:attrName>ppt_y</p:attrName>
                                        </p:attrNameLst>
                                      </p:cBhvr>
                                      <p:rCtr x="6680" y="-3889"/>
                                    </p:animMotion>
                                  </p:childTnLst>
                                </p:cTn>
                              </p:par>
                            </p:childTnLst>
                          </p:cTn>
                        </p:par>
                        <p:par>
                          <p:cTn id="96" fill="hold">
                            <p:stCondLst>
                              <p:cond delay="2000"/>
                            </p:stCondLst>
                            <p:childTnLst>
                              <p:par>
                                <p:cTn id="97" presetID="1" presetClass="entr" presetSubtype="0" fill="hold" nodeType="after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34"/>
                                        </p:tgtEl>
                                        <p:attrNameLst>
                                          <p:attrName>style.visibility</p:attrName>
                                        </p:attrNameLst>
                                      </p:cBhvr>
                                      <p:to>
                                        <p:strVal val="hidden"/>
                                      </p:to>
                                    </p:set>
                                  </p:childTnLst>
                                </p:cTn>
                              </p:par>
                            </p:childTnLst>
                          </p:cTn>
                        </p:par>
                        <p:par>
                          <p:cTn id="101" fill="hold">
                            <p:stCondLst>
                              <p:cond delay="2000"/>
                            </p:stCondLst>
                            <p:childTnLst>
                              <p:par>
                                <p:cTn id="102" presetID="42" presetClass="path" presetSubtype="0" accel="50000" decel="50000" fill="hold" nodeType="afterEffect">
                                  <p:stCondLst>
                                    <p:cond delay="0"/>
                                  </p:stCondLst>
                                  <p:childTnLst>
                                    <p:animMotion origin="layout" path="M -3.33333E-6 1.11022E-16 L 0.04493 0.00069 " pathEditMode="relative" rAng="0" ptsTypes="AA">
                                      <p:cBhvr>
                                        <p:cTn id="103" dur="250" fill="hold"/>
                                        <p:tgtEl>
                                          <p:spTgt spid="35"/>
                                        </p:tgtEl>
                                        <p:attrNameLst>
                                          <p:attrName>ppt_x</p:attrName>
                                          <p:attrName>ppt_y</p:attrName>
                                        </p:attrNameLst>
                                      </p:cBhvr>
                                      <p:rCtr x="2240" y="23"/>
                                    </p:animMotion>
                                  </p:childTnLst>
                                </p:cTn>
                              </p:par>
                            </p:childTnLst>
                          </p:cTn>
                        </p:par>
                        <p:par>
                          <p:cTn id="104" fill="hold">
                            <p:stCondLst>
                              <p:cond delay="2250"/>
                            </p:stCondLst>
                            <p:childTnLst>
                              <p:par>
                                <p:cTn id="105" presetID="1" presetClass="entr" presetSubtype="0" fill="hold" nodeType="after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35"/>
                                        </p:tgtEl>
                                        <p:attrNameLst>
                                          <p:attrName>style.visibility</p:attrName>
                                        </p:attrNameLst>
                                      </p:cBhvr>
                                      <p:to>
                                        <p:strVal val="hidden"/>
                                      </p:to>
                                    </p:set>
                                  </p:childTnLst>
                                </p:cTn>
                              </p:par>
                            </p:childTnLst>
                          </p:cTn>
                        </p:par>
                        <p:par>
                          <p:cTn id="109" fill="hold">
                            <p:stCondLst>
                              <p:cond delay="2250"/>
                            </p:stCondLst>
                            <p:childTnLst>
                              <p:par>
                                <p:cTn id="110" presetID="42" presetClass="path" presetSubtype="0" accel="50000" decel="50000" fill="hold" nodeType="afterEffect">
                                  <p:stCondLst>
                                    <p:cond delay="0"/>
                                  </p:stCondLst>
                                  <p:childTnLst>
                                    <p:animMotion origin="layout" path="M -1.66667E-6 1.11022E-16 L 0.04453 0.00069 " pathEditMode="relative" rAng="0" ptsTypes="AA">
                                      <p:cBhvr>
                                        <p:cTn id="111" dur="250" fill="hold"/>
                                        <p:tgtEl>
                                          <p:spTgt spid="36"/>
                                        </p:tgtEl>
                                        <p:attrNameLst>
                                          <p:attrName>ppt_x</p:attrName>
                                          <p:attrName>ppt_y</p:attrName>
                                        </p:attrNameLst>
                                      </p:cBhvr>
                                      <p:rCtr x="2227" y="23"/>
                                    </p:animMotion>
                                  </p:childTnLst>
                                </p:cTn>
                              </p:par>
                            </p:childTnLst>
                          </p:cTn>
                        </p:par>
                        <p:par>
                          <p:cTn id="112" fill="hold">
                            <p:stCondLst>
                              <p:cond delay="2500"/>
                            </p:stCondLst>
                            <p:childTnLst>
                              <p:par>
                                <p:cTn id="113" presetID="1"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36"/>
                                        </p:tgtEl>
                                        <p:attrNameLst>
                                          <p:attrName>style.visibility</p:attrName>
                                        </p:attrNameLst>
                                      </p:cBhvr>
                                      <p:to>
                                        <p:strVal val="hidden"/>
                                      </p:to>
                                    </p:set>
                                  </p:childTnLst>
                                </p:cTn>
                              </p:par>
                            </p:childTnLst>
                          </p:cTn>
                        </p:par>
                        <p:par>
                          <p:cTn id="117" fill="hold">
                            <p:stCondLst>
                              <p:cond delay="2500"/>
                            </p:stCondLst>
                            <p:childTnLst>
                              <p:par>
                                <p:cTn id="118" presetID="42" presetClass="path" presetSubtype="0" accel="50000" decel="50000" fill="hold" nodeType="afterEffect">
                                  <p:stCondLst>
                                    <p:cond delay="0"/>
                                  </p:stCondLst>
                                  <p:childTnLst>
                                    <p:animMotion origin="layout" path="M 6.25E-7 2.59259E-6 L 0.04466 -0.00047 " pathEditMode="relative" rAng="0" ptsTypes="AA">
                                      <p:cBhvr>
                                        <p:cTn id="119" dur="250" fill="hold"/>
                                        <p:tgtEl>
                                          <p:spTgt spid="37"/>
                                        </p:tgtEl>
                                        <p:attrNameLst>
                                          <p:attrName>ppt_x</p:attrName>
                                          <p:attrName>ppt_y</p:attrName>
                                        </p:attrNameLst>
                                      </p:cBhvr>
                                      <p:rCtr x="2227" y="-23"/>
                                    </p:animMotion>
                                  </p:childTnLst>
                                </p:cTn>
                              </p:par>
                              <p:par>
                                <p:cTn id="120" presetID="1" presetClass="entr" presetSubtype="0" fill="hold" nodeType="withEffect">
                                  <p:stCondLst>
                                    <p:cond delay="0"/>
                                  </p:stCondLst>
                                  <p:childTnLst>
                                    <p:set>
                                      <p:cBhvr>
                                        <p:cTn id="121" dur="1" fill="hold">
                                          <p:stCondLst>
                                            <p:cond delay="0"/>
                                          </p:stCondLst>
                                        </p:cTn>
                                        <p:tgtEl>
                                          <p:spTgt spid="40"/>
                                        </p:tgtEl>
                                        <p:attrNameLst>
                                          <p:attrName>style.visibility</p:attrName>
                                        </p:attrNameLst>
                                      </p:cBhvr>
                                      <p:to>
                                        <p:strVal val="visible"/>
                                      </p:to>
                                    </p:set>
                                  </p:childTnLst>
                                </p:cTn>
                              </p:par>
                              <p:par>
                                <p:cTn id="122" presetID="1" presetClass="exit" presetSubtype="0" fill="hold" nodeType="withEffect">
                                  <p:stCondLst>
                                    <p:cond delay="0"/>
                                  </p:stCondLst>
                                  <p:childTnLst>
                                    <p:set>
                                      <p:cBhvr>
                                        <p:cTn id="123" dur="1" fill="hold">
                                          <p:stCondLst>
                                            <p:cond delay="0"/>
                                          </p:stCondLst>
                                        </p:cTn>
                                        <p:tgtEl>
                                          <p:spTgt spid="37"/>
                                        </p:tgtEl>
                                        <p:attrNameLst>
                                          <p:attrName>style.visibility</p:attrName>
                                        </p:attrNameLst>
                                      </p:cBhvr>
                                      <p:to>
                                        <p:strVal val="hidden"/>
                                      </p:to>
                                    </p:set>
                                  </p:childTnLst>
                                </p:cTn>
                              </p:par>
                            </p:childTnLst>
                          </p:cTn>
                        </p:par>
                        <p:par>
                          <p:cTn id="124" fill="hold">
                            <p:stCondLst>
                              <p:cond delay="2750"/>
                            </p:stCondLst>
                            <p:childTnLst>
                              <p:par>
                                <p:cTn id="125" presetID="42" presetClass="path" presetSubtype="0" accel="50000" decel="50000" fill="hold" nodeType="afterEffect">
                                  <p:stCondLst>
                                    <p:cond delay="0"/>
                                  </p:stCondLst>
                                  <p:childTnLst>
                                    <p:animMotion origin="layout" path="M 4.375E-6 1.11022E-16 L 0.08007 -0.01181 " pathEditMode="relative" rAng="0" ptsTypes="AA">
                                      <p:cBhvr>
                                        <p:cTn id="126" dur="500" fill="hold"/>
                                        <p:tgtEl>
                                          <p:spTgt spid="38"/>
                                        </p:tgtEl>
                                        <p:attrNameLst>
                                          <p:attrName>ppt_x</p:attrName>
                                          <p:attrName>ppt_y</p:attrName>
                                        </p:attrNameLst>
                                      </p:cBhvr>
                                      <p:rCtr x="3997" y="-602"/>
                                    </p:animMotion>
                                  </p:childTnLst>
                                </p:cTn>
                              </p:par>
                            </p:childTnLst>
                          </p:cTn>
                        </p:par>
                        <p:par>
                          <p:cTn id="127" fill="hold">
                            <p:stCondLst>
                              <p:cond delay="3250"/>
                            </p:stCondLst>
                            <p:childTnLst>
                              <p:par>
                                <p:cTn id="128" presetID="1" presetClass="entr" presetSubtype="0" fill="hold" nodeType="afterEffect">
                                  <p:stCondLst>
                                    <p:cond delay="0"/>
                                  </p:stCondLst>
                                  <p:childTnLst>
                                    <p:set>
                                      <p:cBhvr>
                                        <p:cTn id="129" dur="1" fill="hold">
                                          <p:stCondLst>
                                            <p:cond delay="0"/>
                                          </p:stCondLst>
                                        </p:cTn>
                                        <p:tgtEl>
                                          <p:spTgt spid="31"/>
                                        </p:tgtEl>
                                        <p:attrNameLst>
                                          <p:attrName>style.visibility</p:attrName>
                                        </p:attrNameLst>
                                      </p:cBhvr>
                                      <p:to>
                                        <p:strVal val="visible"/>
                                      </p:to>
                                    </p:set>
                                  </p:childTnLst>
                                </p:cTn>
                              </p:par>
                              <p:par>
                                <p:cTn id="130" presetID="1" presetClass="exit" presetSubtype="0" fill="hold" nodeType="withEffect">
                                  <p:stCondLst>
                                    <p:cond delay="0"/>
                                  </p:stCondLst>
                                  <p:childTnLst>
                                    <p:set>
                                      <p:cBhvr>
                                        <p:cTn id="131" dur="1" fill="hold">
                                          <p:stCondLst>
                                            <p:cond delay="0"/>
                                          </p:stCondLst>
                                        </p:cTn>
                                        <p:tgtEl>
                                          <p:spTgt spid="38"/>
                                        </p:tgtEl>
                                        <p:attrNameLst>
                                          <p:attrName>style.visibility</p:attrName>
                                        </p:attrNameLst>
                                      </p:cBhvr>
                                      <p:to>
                                        <p:strVal val="hidden"/>
                                      </p:to>
                                    </p:set>
                                  </p:childTnLst>
                                </p:cTn>
                              </p:par>
                            </p:childTnLst>
                          </p:cTn>
                        </p:par>
                        <p:par>
                          <p:cTn id="132" fill="hold">
                            <p:stCondLst>
                              <p:cond delay="3250"/>
                            </p:stCondLst>
                            <p:childTnLst>
                              <p:par>
                                <p:cTn id="133" presetID="42" presetClass="path" presetSubtype="0" accel="50000" decel="50000" fill="hold" nodeType="afterEffect">
                                  <p:stCondLst>
                                    <p:cond delay="0"/>
                                  </p:stCondLst>
                                  <p:childTnLst>
                                    <p:animMotion origin="layout" path="M -3.33333E-6 1.11022E-16 L 0.04493 0.00069 " pathEditMode="relative" rAng="0" ptsTypes="AA">
                                      <p:cBhvr>
                                        <p:cTn id="134" dur="250" fill="hold"/>
                                        <p:tgtEl>
                                          <p:spTgt spid="39"/>
                                        </p:tgtEl>
                                        <p:attrNameLst>
                                          <p:attrName>ppt_x</p:attrName>
                                          <p:attrName>ppt_y</p:attrName>
                                        </p:attrNameLst>
                                      </p:cBhvr>
                                      <p:rCtr x="2240" y="23"/>
                                    </p:animMotion>
                                  </p:childTnLst>
                                </p:cTn>
                              </p:par>
                            </p:childTnLst>
                          </p:cTn>
                        </p:par>
                        <p:par>
                          <p:cTn id="135" fill="hold">
                            <p:stCondLst>
                              <p:cond delay="3500"/>
                            </p:stCondLst>
                            <p:childTnLst>
                              <p:par>
                                <p:cTn id="136" presetID="1" presetClass="entr" presetSubtype="0" fill="hold" nodeType="afterEffect">
                                  <p:stCondLst>
                                    <p:cond delay="0"/>
                                  </p:stCondLst>
                                  <p:childTnLst>
                                    <p:set>
                                      <p:cBhvr>
                                        <p:cTn id="137" dur="1" fill="hold">
                                          <p:stCondLst>
                                            <p:cond delay="0"/>
                                          </p:stCondLst>
                                        </p:cTn>
                                        <p:tgtEl>
                                          <p:spTgt spid="41"/>
                                        </p:tgtEl>
                                        <p:attrNameLst>
                                          <p:attrName>style.visibility</p:attrName>
                                        </p:attrNameLst>
                                      </p:cBhvr>
                                      <p:to>
                                        <p:strVal val="visible"/>
                                      </p:to>
                                    </p:set>
                                  </p:childTnLst>
                                </p:cTn>
                              </p:par>
                              <p:par>
                                <p:cTn id="138" presetID="1" presetClass="exit" presetSubtype="0" fill="hold" nodeType="withEffect">
                                  <p:stCondLst>
                                    <p:cond delay="0"/>
                                  </p:stCondLst>
                                  <p:childTnLst>
                                    <p:set>
                                      <p:cBhvr>
                                        <p:cTn id="139" dur="1" fill="hold">
                                          <p:stCondLst>
                                            <p:cond delay="0"/>
                                          </p:stCondLst>
                                        </p:cTn>
                                        <p:tgtEl>
                                          <p:spTgt spid="39"/>
                                        </p:tgtEl>
                                        <p:attrNameLst>
                                          <p:attrName>style.visibility</p:attrName>
                                        </p:attrNameLst>
                                      </p:cBhvr>
                                      <p:to>
                                        <p:strVal val="hidden"/>
                                      </p:to>
                                    </p:set>
                                  </p:childTnLst>
                                </p:cTn>
                              </p:par>
                              <p:par>
                                <p:cTn id="140" presetID="42" presetClass="path" presetSubtype="0" accel="50000" decel="50000" fill="hold" nodeType="withEffect">
                                  <p:stCondLst>
                                    <p:cond delay="0"/>
                                  </p:stCondLst>
                                  <p:childTnLst>
                                    <p:animMotion origin="layout" path="M -1.45833E-6 2.59259E-6 L 0.04479 -0.00047 " pathEditMode="relative" rAng="0" ptsTypes="AA">
                                      <p:cBhvr>
                                        <p:cTn id="141" dur="250" fill="hold"/>
                                        <p:tgtEl>
                                          <p:spTgt spid="40"/>
                                        </p:tgtEl>
                                        <p:attrNameLst>
                                          <p:attrName>ppt_x</p:attrName>
                                          <p:attrName>ppt_y</p:attrName>
                                        </p:attrNameLst>
                                      </p:cBhvr>
                                      <p:rCtr x="2240" y="-23"/>
                                    </p:animMotion>
                                  </p:childTnLst>
                                </p:cTn>
                              </p:par>
                              <p:par>
                                <p:cTn id="142" presetID="1" presetClass="entr" presetSubtype="0" fill="hold" nodeType="withEffect">
                                  <p:stCondLst>
                                    <p:cond delay="0"/>
                                  </p:stCondLst>
                                  <p:childTnLst>
                                    <p:set>
                                      <p:cBhvr>
                                        <p:cTn id="143" dur="1" fill="hold">
                                          <p:stCondLst>
                                            <p:cond delay="0"/>
                                          </p:stCondLst>
                                        </p:cTn>
                                        <p:tgtEl>
                                          <p:spTgt spid="42"/>
                                        </p:tgtEl>
                                        <p:attrNameLst>
                                          <p:attrName>style.visibility</p:attrName>
                                        </p:attrNameLst>
                                      </p:cBhvr>
                                      <p:to>
                                        <p:strVal val="visible"/>
                                      </p:to>
                                    </p:set>
                                  </p:childTnLst>
                                </p:cTn>
                              </p:par>
                              <p:par>
                                <p:cTn id="144" presetID="1" presetClass="exit" presetSubtype="0" fill="hold" nodeType="withEffect">
                                  <p:stCondLst>
                                    <p:cond delay="0"/>
                                  </p:stCondLst>
                                  <p:childTnLst>
                                    <p:set>
                                      <p:cBhvr>
                                        <p:cTn id="145" dur="1" fill="hold">
                                          <p:stCondLst>
                                            <p:cond delay="0"/>
                                          </p:stCondLst>
                                        </p:cTn>
                                        <p:tgtEl>
                                          <p:spTgt spid="38"/>
                                        </p:tgtEl>
                                        <p:attrNameLst>
                                          <p:attrName>style.visibility</p:attrName>
                                        </p:attrNameLst>
                                      </p:cBhvr>
                                      <p:to>
                                        <p:strVal val="hidden"/>
                                      </p:to>
                                    </p:set>
                                  </p:childTnLst>
                                </p:cTn>
                              </p:par>
                            </p:childTnLst>
                          </p:cTn>
                        </p:par>
                        <p:par>
                          <p:cTn id="146" fill="hold">
                            <p:stCondLst>
                              <p:cond delay="3750"/>
                            </p:stCondLst>
                            <p:childTnLst>
                              <p:par>
                                <p:cTn id="147" presetID="42" presetClass="path" presetSubtype="0" accel="50000" decel="50000" fill="hold" nodeType="afterEffect">
                                  <p:stCondLst>
                                    <p:cond delay="0"/>
                                  </p:stCondLst>
                                  <p:childTnLst>
                                    <p:animMotion origin="layout" path="M 4.79167E-6 2.59259E-6 L 0.12916 -0.01412 " pathEditMode="relative" rAng="0" ptsTypes="AA">
                                      <p:cBhvr>
                                        <p:cTn id="148" dur="500" fill="hold"/>
                                        <p:tgtEl>
                                          <p:spTgt spid="41"/>
                                        </p:tgtEl>
                                        <p:attrNameLst>
                                          <p:attrName>ppt_x</p:attrName>
                                          <p:attrName>ppt_y</p:attrName>
                                        </p:attrNameLst>
                                      </p:cBhvr>
                                      <p:rCtr x="6458" y="-718"/>
                                    </p:animMotion>
                                  </p:childTnLst>
                                </p:cTn>
                              </p:par>
                            </p:childTnLst>
                          </p:cTn>
                        </p:par>
                        <p:par>
                          <p:cTn id="149" fill="hold">
                            <p:stCondLst>
                              <p:cond delay="4250"/>
                            </p:stCondLst>
                            <p:childTnLst>
                              <p:par>
                                <p:cTn id="150" presetID="1" presetClass="entr" presetSubtype="0" fill="hold" nodeType="afterEffect">
                                  <p:stCondLst>
                                    <p:cond delay="0"/>
                                  </p:stCondLst>
                                  <p:childTnLst>
                                    <p:set>
                                      <p:cBhvr>
                                        <p:cTn id="151" dur="1" fill="hold">
                                          <p:stCondLst>
                                            <p:cond delay="0"/>
                                          </p:stCondLst>
                                        </p:cTn>
                                        <p:tgtEl>
                                          <p:spTgt spid="32"/>
                                        </p:tgtEl>
                                        <p:attrNameLst>
                                          <p:attrName>style.visibility</p:attrName>
                                        </p:attrNameLst>
                                      </p:cBhvr>
                                      <p:to>
                                        <p:strVal val="visible"/>
                                      </p:to>
                                    </p:set>
                                  </p:childTnLst>
                                </p:cTn>
                              </p:par>
                              <p:par>
                                <p:cTn id="152" presetID="1" presetClass="exit" presetSubtype="0" fill="hold" nodeType="withEffect">
                                  <p:stCondLst>
                                    <p:cond delay="0"/>
                                  </p:stCondLst>
                                  <p:childTnLst>
                                    <p:set>
                                      <p:cBhvr>
                                        <p:cTn id="153" dur="1" fill="hold">
                                          <p:stCondLst>
                                            <p:cond delay="0"/>
                                          </p:stCondLst>
                                        </p:cTn>
                                        <p:tgtEl>
                                          <p:spTgt spid="41"/>
                                        </p:tgtEl>
                                        <p:attrNameLst>
                                          <p:attrName>style.visibility</p:attrName>
                                        </p:attrNameLst>
                                      </p:cBhvr>
                                      <p:to>
                                        <p:strVal val="hidden"/>
                                      </p:to>
                                    </p:set>
                                  </p:childTnLst>
                                </p:cTn>
                              </p:par>
                              <p:par>
                                <p:cTn id="154" presetID="42" presetClass="path" presetSubtype="0" accel="50000" decel="50000" fill="hold" nodeType="withEffect">
                                  <p:stCondLst>
                                    <p:cond delay="0"/>
                                  </p:stCondLst>
                                  <p:childTnLst>
                                    <p:animMotion origin="layout" path="M -3.95833E-6 -1.48148E-6 L 0.04467 0.00046 " pathEditMode="relative" rAng="0" ptsTypes="AA">
                                      <p:cBhvr>
                                        <p:cTn id="155" dur="250" fill="hold"/>
                                        <p:tgtEl>
                                          <p:spTgt spid="42"/>
                                        </p:tgtEl>
                                        <p:attrNameLst>
                                          <p:attrName>ppt_x</p:attrName>
                                          <p:attrName>ppt_y</p:attrName>
                                        </p:attrNameLst>
                                      </p:cBhvr>
                                      <p:rCtr x="2227" y="23"/>
                                    </p:animMotion>
                                  </p:childTnLst>
                                </p:cTn>
                              </p:par>
                            </p:childTnLst>
                          </p:cTn>
                        </p:par>
                        <p:par>
                          <p:cTn id="156" fill="hold">
                            <p:stCondLst>
                              <p:cond delay="4500"/>
                            </p:stCondLst>
                            <p:childTnLst>
                              <p:par>
                                <p:cTn id="157" presetID="1" presetClass="entr" presetSubtype="0" fill="hold" nodeType="afterEffect">
                                  <p:stCondLst>
                                    <p:cond delay="0"/>
                                  </p:stCondLst>
                                  <p:childTnLst>
                                    <p:set>
                                      <p:cBhvr>
                                        <p:cTn id="158" dur="1" fill="hold">
                                          <p:stCondLst>
                                            <p:cond delay="0"/>
                                          </p:stCondLst>
                                        </p:cTn>
                                        <p:tgtEl>
                                          <p:spTgt spid="43"/>
                                        </p:tgtEl>
                                        <p:attrNameLst>
                                          <p:attrName>style.visibility</p:attrName>
                                        </p:attrNameLst>
                                      </p:cBhvr>
                                      <p:to>
                                        <p:strVal val="visible"/>
                                      </p:to>
                                    </p:set>
                                  </p:childTnLst>
                                </p:cTn>
                              </p:par>
                              <p:par>
                                <p:cTn id="159" presetID="1" presetClass="exit" presetSubtype="0" fill="hold" nodeType="withEffect">
                                  <p:stCondLst>
                                    <p:cond delay="0"/>
                                  </p:stCondLst>
                                  <p:childTnLst>
                                    <p:set>
                                      <p:cBhvr>
                                        <p:cTn id="160" dur="1" fill="hold">
                                          <p:stCondLst>
                                            <p:cond delay="0"/>
                                          </p:stCondLst>
                                        </p:cTn>
                                        <p:tgtEl>
                                          <p:spTgt spid="40"/>
                                        </p:tgtEl>
                                        <p:attrNameLst>
                                          <p:attrName>style.visibility</p:attrName>
                                        </p:attrNameLst>
                                      </p:cBhvr>
                                      <p:to>
                                        <p:strVal val="hidden"/>
                                      </p:to>
                                    </p:set>
                                  </p:childTnLst>
                                </p:cTn>
                              </p:par>
                            </p:childTnLst>
                          </p:cTn>
                        </p:par>
                        <p:par>
                          <p:cTn id="161" fill="hold">
                            <p:stCondLst>
                              <p:cond delay="4500"/>
                            </p:stCondLst>
                            <p:childTnLst>
                              <p:par>
                                <p:cTn id="162" presetID="42" presetClass="path" presetSubtype="0" accel="50000" decel="50000" fill="hold" nodeType="afterEffect">
                                  <p:stCondLst>
                                    <p:cond delay="0"/>
                                  </p:stCondLst>
                                  <p:childTnLst>
                                    <p:animMotion origin="layout" path="M 3.95833E-6 4.07407E-6 L 0.07994 0.05 " pathEditMode="relative" rAng="0" ptsTypes="AA">
                                      <p:cBhvr>
                                        <p:cTn id="163" dur="500" fill="hold"/>
                                        <p:tgtEl>
                                          <p:spTgt spid="43"/>
                                        </p:tgtEl>
                                        <p:attrNameLst>
                                          <p:attrName>ppt_x</p:attrName>
                                          <p:attrName>ppt_y</p:attrName>
                                        </p:attrNameLst>
                                      </p:cBhvr>
                                      <p:rCtr x="3997" y="2500"/>
                                    </p:animMotion>
                                  </p:childTnLst>
                                </p:cTn>
                              </p:par>
                              <p:par>
                                <p:cTn id="164" presetID="1" presetClass="exit" presetSubtype="0" fill="hold" nodeType="withEffect">
                                  <p:stCondLst>
                                    <p:cond delay="0"/>
                                  </p:stCondLst>
                                  <p:childTnLst>
                                    <p:set>
                                      <p:cBhvr>
                                        <p:cTn id="165" dur="1" fill="hold">
                                          <p:stCondLst>
                                            <p:cond delay="0"/>
                                          </p:stCondLst>
                                        </p:cTn>
                                        <p:tgtEl>
                                          <p:spTgt spid="42"/>
                                        </p:tgtEl>
                                        <p:attrNameLst>
                                          <p:attrName>style.visibility</p:attrName>
                                        </p:attrNameLst>
                                      </p:cBhvr>
                                      <p:to>
                                        <p:strVal val="hidden"/>
                                      </p:to>
                                    </p:set>
                                  </p:childTnLst>
                                </p:cTn>
                              </p:par>
                            </p:childTnLst>
                          </p:cTn>
                        </p:par>
                        <p:par>
                          <p:cTn id="166" fill="hold">
                            <p:stCondLst>
                              <p:cond delay="5000"/>
                            </p:stCondLst>
                            <p:childTnLst>
                              <p:par>
                                <p:cTn id="167" presetID="1" presetClass="entr" presetSubtype="0" fill="hold" nodeType="afterEffect">
                                  <p:stCondLst>
                                    <p:cond delay="0"/>
                                  </p:stCondLst>
                                  <p:childTnLst>
                                    <p:set>
                                      <p:cBhvr>
                                        <p:cTn id="168" dur="1" fill="hold">
                                          <p:stCondLst>
                                            <p:cond delay="0"/>
                                          </p:stCondLst>
                                        </p:cTn>
                                        <p:tgtEl>
                                          <p:spTgt spid="33"/>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4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42" presetClass="path" presetSubtype="0" accel="50000" decel="50000" fill="hold" nodeType="clickEffect">
                                  <p:stCondLst>
                                    <p:cond delay="0"/>
                                  </p:stCondLst>
                                  <p:childTnLst>
                                    <p:animMotion origin="layout" path="M -3.95833E-6 -2.59259E-6 L 0.025 0.19954 " pathEditMode="relative" rAng="0" ptsTypes="AA">
                                      <p:cBhvr>
                                        <p:cTn id="174" dur="500" fill="hold"/>
                                        <p:tgtEl>
                                          <p:spTgt spid="29"/>
                                        </p:tgtEl>
                                        <p:attrNameLst>
                                          <p:attrName>ppt_x</p:attrName>
                                          <p:attrName>ppt_y</p:attrName>
                                        </p:attrNameLst>
                                      </p:cBhvr>
                                      <p:rCtr x="1250" y="9977"/>
                                    </p:animMotion>
                                  </p:childTnLst>
                                </p:cTn>
                              </p:par>
                              <p:par>
                                <p:cTn id="175" presetID="42" presetClass="path" presetSubtype="0" accel="50000" decel="50000" fill="hold" nodeType="withEffect">
                                  <p:stCondLst>
                                    <p:cond delay="0"/>
                                  </p:stCondLst>
                                  <p:childTnLst>
                                    <p:animMotion origin="layout" path="M 2.08333E-6 -2.22222E-6 L -0.02865 0.20116 " pathEditMode="relative" rAng="0" ptsTypes="AA">
                                      <p:cBhvr>
                                        <p:cTn id="176" dur="500" fill="hold"/>
                                        <p:tgtEl>
                                          <p:spTgt spid="30"/>
                                        </p:tgtEl>
                                        <p:attrNameLst>
                                          <p:attrName>ppt_x</p:attrName>
                                          <p:attrName>ppt_y</p:attrName>
                                        </p:attrNameLst>
                                      </p:cBhvr>
                                      <p:rCtr x="-1432" y="10046"/>
                                    </p:animMotion>
                                  </p:childTnLst>
                                </p:cTn>
                              </p:par>
                              <p:par>
                                <p:cTn id="177" presetID="42" presetClass="path" presetSubtype="0" accel="50000" decel="50000" fill="hold" nodeType="withEffect">
                                  <p:stCondLst>
                                    <p:cond delay="0"/>
                                  </p:stCondLst>
                                  <p:childTnLst>
                                    <p:animMotion origin="layout" path="M -3.95833E-6 -2.96296E-6 L 0.02396 0.13542 " pathEditMode="relative" rAng="0" ptsTypes="AA">
                                      <p:cBhvr>
                                        <p:cTn id="178" dur="500" fill="hold"/>
                                        <p:tgtEl>
                                          <p:spTgt spid="31"/>
                                        </p:tgtEl>
                                        <p:attrNameLst>
                                          <p:attrName>ppt_x</p:attrName>
                                          <p:attrName>ppt_y</p:attrName>
                                        </p:attrNameLst>
                                      </p:cBhvr>
                                      <p:rCtr x="1198" y="6759"/>
                                    </p:animMotion>
                                  </p:childTnLst>
                                </p:cTn>
                              </p:par>
                              <p:par>
                                <p:cTn id="179" presetID="42" presetClass="path" presetSubtype="0" accel="50000" decel="50000" fill="hold" nodeType="withEffect">
                                  <p:stCondLst>
                                    <p:cond delay="0"/>
                                  </p:stCondLst>
                                  <p:childTnLst>
                                    <p:animMotion origin="layout" path="M -2.08333E-6 -2.96296E-6 L -0.025 0.13542 " pathEditMode="relative" rAng="0" ptsTypes="AA">
                                      <p:cBhvr>
                                        <p:cTn id="180" dur="500" fill="hold"/>
                                        <p:tgtEl>
                                          <p:spTgt spid="32"/>
                                        </p:tgtEl>
                                        <p:attrNameLst>
                                          <p:attrName>ppt_x</p:attrName>
                                          <p:attrName>ppt_y</p:attrName>
                                        </p:attrNameLst>
                                      </p:cBhvr>
                                      <p:rCtr x="-1250" y="6759"/>
                                    </p:animMotion>
                                  </p:childTnLst>
                                </p:cTn>
                              </p:par>
                              <p:par>
                                <p:cTn id="181" presetID="42" presetClass="path" presetSubtype="0" accel="50000" decel="50000" fill="hold" nodeType="withEffect">
                                  <p:stCondLst>
                                    <p:cond delay="0"/>
                                  </p:stCondLst>
                                  <p:childTnLst>
                                    <p:animMotion origin="layout" path="M -3.95833E-6 -3.33333E-6 L 0.02461 0.0713 " pathEditMode="relative" rAng="0" ptsTypes="AA">
                                      <p:cBhvr>
                                        <p:cTn id="182" dur="500" fill="hold"/>
                                        <p:tgtEl>
                                          <p:spTgt spid="33"/>
                                        </p:tgtEl>
                                        <p:attrNameLst>
                                          <p:attrName>ppt_x</p:attrName>
                                          <p:attrName>ppt_y</p:attrName>
                                        </p:attrNameLst>
                                      </p:cBhvr>
                                      <p:rCtr x="1224" y="3565"/>
                                    </p:animMotion>
                                  </p:childTnLst>
                                </p:cTn>
                              </p:par>
                            </p:childTnLst>
                          </p:cTn>
                        </p:par>
                        <p:par>
                          <p:cTn id="183" fill="hold">
                            <p:stCondLst>
                              <p:cond delay="500"/>
                            </p:stCondLst>
                            <p:childTnLst>
                              <p:par>
                                <p:cTn id="184" presetID="9" presetClass="entr" presetSubtype="0" fill="hold" nodeType="afterEffect">
                                  <p:stCondLst>
                                    <p:cond delay="0"/>
                                  </p:stCondLst>
                                  <p:childTnLst>
                                    <p:set>
                                      <p:cBhvr>
                                        <p:cTn id="185" dur="1" fill="hold">
                                          <p:stCondLst>
                                            <p:cond delay="0"/>
                                          </p:stCondLst>
                                        </p:cTn>
                                        <p:tgtEl>
                                          <p:spTgt spid="44"/>
                                        </p:tgtEl>
                                        <p:attrNameLst>
                                          <p:attrName>style.visibility</p:attrName>
                                        </p:attrNameLst>
                                      </p:cBhvr>
                                      <p:to>
                                        <p:strVal val="visible"/>
                                      </p:to>
                                    </p:set>
                                    <p:animEffect transition="in" filter="dissolve">
                                      <p:cBhvr>
                                        <p:cTn id="186" dur="500"/>
                                        <p:tgtEl>
                                          <p:spTgt spid="44"/>
                                        </p:tgtEl>
                                      </p:cBhvr>
                                    </p:animEffect>
                                  </p:childTnLst>
                                </p:cTn>
                              </p:par>
                              <p:par>
                                <p:cTn id="187" presetID="1" presetClass="exit" presetSubtype="0" fill="hold" nodeType="withEffect">
                                  <p:stCondLst>
                                    <p:cond delay="0"/>
                                  </p:stCondLst>
                                  <p:childTnLst>
                                    <p:set>
                                      <p:cBhvr>
                                        <p:cTn id="188" dur="1" fill="hold">
                                          <p:stCondLst>
                                            <p:cond delay="0"/>
                                          </p:stCondLst>
                                        </p:cTn>
                                        <p:tgtEl>
                                          <p:spTgt spid="29"/>
                                        </p:tgtEl>
                                        <p:attrNameLst>
                                          <p:attrName>style.visibility</p:attrName>
                                        </p:attrNameLst>
                                      </p:cBhvr>
                                      <p:to>
                                        <p:strVal val="hidden"/>
                                      </p:to>
                                    </p:set>
                                  </p:childTnLst>
                                </p:cTn>
                              </p:par>
                              <p:par>
                                <p:cTn id="189" presetID="1" presetClass="exit" presetSubtype="0" fill="hold" nodeType="withEffect">
                                  <p:stCondLst>
                                    <p:cond delay="0"/>
                                  </p:stCondLst>
                                  <p:childTnLst>
                                    <p:set>
                                      <p:cBhvr>
                                        <p:cTn id="190" dur="1" fill="hold">
                                          <p:stCondLst>
                                            <p:cond delay="0"/>
                                          </p:stCondLst>
                                        </p:cTn>
                                        <p:tgtEl>
                                          <p:spTgt spid="30"/>
                                        </p:tgtEl>
                                        <p:attrNameLst>
                                          <p:attrName>style.visibility</p:attrName>
                                        </p:attrNameLst>
                                      </p:cBhvr>
                                      <p:to>
                                        <p:strVal val="hidden"/>
                                      </p:to>
                                    </p:set>
                                  </p:childTnLst>
                                </p:cTn>
                              </p:par>
                              <p:par>
                                <p:cTn id="191" presetID="1" presetClass="exit" presetSubtype="0" fill="hold" nodeType="withEffect">
                                  <p:stCondLst>
                                    <p:cond delay="0"/>
                                  </p:stCondLst>
                                  <p:childTnLst>
                                    <p:set>
                                      <p:cBhvr>
                                        <p:cTn id="192" dur="1" fill="hold">
                                          <p:stCondLst>
                                            <p:cond delay="0"/>
                                          </p:stCondLst>
                                        </p:cTn>
                                        <p:tgtEl>
                                          <p:spTgt spid="31"/>
                                        </p:tgtEl>
                                        <p:attrNameLst>
                                          <p:attrName>style.visibility</p:attrName>
                                        </p:attrNameLst>
                                      </p:cBhvr>
                                      <p:to>
                                        <p:strVal val="hidden"/>
                                      </p:to>
                                    </p:set>
                                  </p:childTnLst>
                                </p:cTn>
                              </p:par>
                              <p:par>
                                <p:cTn id="193" presetID="1" presetClass="exit" presetSubtype="0" fill="hold" nodeType="withEffect">
                                  <p:stCondLst>
                                    <p:cond delay="0"/>
                                  </p:stCondLst>
                                  <p:childTnLst>
                                    <p:set>
                                      <p:cBhvr>
                                        <p:cTn id="194" dur="1" fill="hold">
                                          <p:stCondLst>
                                            <p:cond delay="0"/>
                                          </p:stCondLst>
                                        </p:cTn>
                                        <p:tgtEl>
                                          <p:spTgt spid="32"/>
                                        </p:tgtEl>
                                        <p:attrNameLst>
                                          <p:attrName>style.visibility</p:attrName>
                                        </p:attrNameLst>
                                      </p:cBhvr>
                                      <p:to>
                                        <p:strVal val="hidden"/>
                                      </p:to>
                                    </p:set>
                                  </p:childTnLst>
                                </p:cTn>
                              </p:par>
                              <p:par>
                                <p:cTn id="195" presetID="1" presetClass="exit" presetSubtype="0" fill="hold" nodeType="withEffect">
                                  <p:stCondLst>
                                    <p:cond delay="0"/>
                                  </p:stCondLst>
                                  <p:childTnLst>
                                    <p:set>
                                      <p:cBhvr>
                                        <p:cTn id="196" dur="1" fill="hold">
                                          <p:stCondLst>
                                            <p:cond delay="0"/>
                                          </p:stCondLst>
                                        </p:cTn>
                                        <p:tgtEl>
                                          <p:spTgt spid="33"/>
                                        </p:tgtEl>
                                        <p:attrNameLst>
                                          <p:attrName>style.visibility</p:attrName>
                                        </p:attrNameLst>
                                      </p:cBhvr>
                                      <p:to>
                                        <p:strVal val="hidden"/>
                                      </p:to>
                                    </p:set>
                                  </p:childTnLst>
                                </p:cTn>
                              </p:par>
                            </p:childTnLst>
                          </p:cTn>
                        </p:par>
                        <p:par>
                          <p:cTn id="197" fill="hold">
                            <p:stCondLst>
                              <p:cond delay="1000"/>
                            </p:stCondLst>
                            <p:childTnLst>
                              <p:par>
                                <p:cTn id="198" presetID="42" presetClass="path" presetSubtype="0" accel="50000" decel="50000" fill="hold" nodeType="afterEffect">
                                  <p:stCondLst>
                                    <p:cond delay="0"/>
                                  </p:stCondLst>
                                  <p:childTnLst>
                                    <p:animMotion origin="layout" path="M -3.125E-6 -2.22222E-6 L 0.26927 -0.11759 " pathEditMode="relative" rAng="0" ptsTypes="AA">
                                      <p:cBhvr>
                                        <p:cTn id="199" dur="500" fill="hold"/>
                                        <p:tgtEl>
                                          <p:spTgt spid="44"/>
                                        </p:tgtEl>
                                        <p:attrNameLst>
                                          <p:attrName>ppt_x</p:attrName>
                                          <p:attrName>ppt_y</p:attrName>
                                        </p:attrNameLst>
                                      </p:cBhvr>
                                      <p:rCtr x="13464" y="-5880"/>
                                    </p:animMotion>
                                  </p:childTnLst>
                                </p:cTn>
                              </p:par>
                            </p:childTnLst>
                          </p:cTn>
                        </p:par>
                        <p:par>
                          <p:cTn id="200" fill="hold">
                            <p:stCondLst>
                              <p:cond delay="1500"/>
                            </p:stCondLst>
                            <p:childTnLst>
                              <p:par>
                                <p:cTn id="201" presetID="1" presetClass="entr" presetSubtype="0" fill="hold" nodeType="afterEffect">
                                  <p:stCondLst>
                                    <p:cond delay="0"/>
                                  </p:stCondLst>
                                  <p:childTnLst>
                                    <p:set>
                                      <p:cBhvr>
                                        <p:cTn id="202" dur="1" fill="hold">
                                          <p:stCondLst>
                                            <p:cond delay="0"/>
                                          </p:stCondLst>
                                        </p:cTn>
                                        <p:tgtEl>
                                          <p:spTgt spid="45"/>
                                        </p:tgtEl>
                                        <p:attrNameLst>
                                          <p:attrName>style.visibility</p:attrName>
                                        </p:attrNameLst>
                                      </p:cBhvr>
                                      <p:to>
                                        <p:strVal val="visible"/>
                                      </p:to>
                                    </p:set>
                                  </p:childTnLst>
                                </p:cTn>
                              </p:par>
                              <p:par>
                                <p:cTn id="203" presetID="1" presetClass="exit" presetSubtype="0" fill="hold" nodeType="withEffect">
                                  <p:stCondLst>
                                    <p:cond delay="0"/>
                                  </p:stCondLst>
                                  <p:childTnLst>
                                    <p:set>
                                      <p:cBhvr>
                                        <p:cTn id="204" dur="1" fill="hold">
                                          <p:stCondLst>
                                            <p:cond delay="0"/>
                                          </p:stCondLst>
                                        </p:cTn>
                                        <p:tgtEl>
                                          <p:spTgt spid="44"/>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42" presetClass="path" presetSubtype="0" accel="50000" decel="50000" fill="hold" nodeType="clickEffect">
                                  <p:stCondLst>
                                    <p:cond delay="0"/>
                                  </p:stCondLst>
                                  <p:childTnLst>
                                    <p:animMotion origin="layout" path="M -3.95833E-6 3.33333E-6 L 0.11159 -0.00255 " pathEditMode="relative" rAng="0" ptsTypes="AA">
                                      <p:cBhvr>
                                        <p:cTn id="208" dur="500" fill="hold"/>
                                        <p:tgtEl>
                                          <p:spTgt spid="45"/>
                                        </p:tgtEl>
                                        <p:attrNameLst>
                                          <p:attrName>ppt_x</p:attrName>
                                          <p:attrName>ppt_y</p:attrName>
                                        </p:attrNameLst>
                                      </p:cBhvr>
                                      <p:rCtr x="5573" y="-139"/>
                                    </p:animMotion>
                                  </p:childTnLst>
                                </p:cTn>
                              </p:par>
                            </p:childTnLst>
                          </p:cTn>
                        </p:par>
                        <p:par>
                          <p:cTn id="209" fill="hold">
                            <p:stCondLst>
                              <p:cond delay="500"/>
                            </p:stCondLst>
                            <p:childTnLst>
                              <p:par>
                                <p:cTn id="210" presetID="1" presetClass="entr" presetSubtype="0" fill="hold" nodeType="afterEffect">
                                  <p:stCondLst>
                                    <p:cond delay="0"/>
                                  </p:stCondLst>
                                  <p:childTnLst>
                                    <p:set>
                                      <p:cBhvr>
                                        <p:cTn id="211" dur="1" fill="hold">
                                          <p:stCondLst>
                                            <p:cond delay="0"/>
                                          </p:stCondLst>
                                        </p:cTn>
                                        <p:tgtEl>
                                          <p:spTgt spid="46"/>
                                        </p:tgtEl>
                                        <p:attrNameLst>
                                          <p:attrName>style.visibility</p:attrName>
                                        </p:attrNameLst>
                                      </p:cBhvr>
                                      <p:to>
                                        <p:strVal val="visible"/>
                                      </p:to>
                                    </p:set>
                                  </p:childTnLst>
                                </p:cTn>
                              </p:par>
                              <p:par>
                                <p:cTn id="212" presetID="1" presetClass="exit" presetSubtype="0" fill="hold" nodeType="withEffect">
                                  <p:stCondLst>
                                    <p:cond delay="0"/>
                                  </p:stCondLst>
                                  <p:childTnLst>
                                    <p:set>
                                      <p:cBhvr>
                                        <p:cTn id="213"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38BEE-F66B-0D73-0FE6-FC5A5AA6B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8F6789-BBCE-93FD-E044-664F4853388E}"/>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BF099FC2-A688-CA32-D363-1864D2E64720}"/>
              </a:ext>
            </a:extLst>
          </p:cNvPr>
          <p:cNvSpPr/>
          <p:nvPr/>
        </p:nvSpPr>
        <p:spPr>
          <a:xfrm>
            <a:off x="552767"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Efficiency</a:t>
            </a:r>
          </a:p>
        </p:txBody>
      </p:sp>
      <p:sp>
        <p:nvSpPr>
          <p:cNvPr id="4" name="Primary Context Box">
            <a:extLst>
              <a:ext uri="{FF2B5EF4-FFF2-40B4-BE49-F238E27FC236}">
                <a16:creationId xmlns:a16="http://schemas.microsoft.com/office/drawing/2014/main" id="{4DD4C5AE-B805-C442-0760-20A143340805}"/>
              </a:ext>
            </a:extLst>
          </p:cNvPr>
          <p:cNvSpPr/>
          <p:nvPr/>
        </p:nvSpPr>
        <p:spPr>
          <a:xfrm>
            <a:off x="4325111"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Unified View</a:t>
            </a:r>
          </a:p>
        </p:txBody>
      </p:sp>
      <p:sp>
        <p:nvSpPr>
          <p:cNvPr id="5" name="Secondary Content Box">
            <a:extLst>
              <a:ext uri="{FF2B5EF4-FFF2-40B4-BE49-F238E27FC236}">
                <a16:creationId xmlns:a16="http://schemas.microsoft.com/office/drawing/2014/main" id="{C2EB7B21-E097-1CC4-6BAC-5C750A9D8304}"/>
              </a:ext>
            </a:extLst>
          </p:cNvPr>
          <p:cNvSpPr/>
          <p:nvPr/>
        </p:nvSpPr>
        <p:spPr>
          <a:xfrm>
            <a:off x="8070215" y="246661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11" name="Rectangle: Rounded Corners 10">
            <a:extLst>
              <a:ext uri="{FF2B5EF4-FFF2-40B4-BE49-F238E27FC236}">
                <a16:creationId xmlns:a16="http://schemas.microsoft.com/office/drawing/2014/main" id="{EFA1B815-82A5-4154-F90F-ED28874445BF}"/>
              </a:ext>
            </a:extLst>
          </p:cNvPr>
          <p:cNvSpPr/>
          <p:nvPr/>
        </p:nvSpPr>
        <p:spPr>
          <a:xfrm>
            <a:off x="552767"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A59A8A35-E118-D02D-F3B3-EBC99922D901}"/>
              </a:ext>
            </a:extLst>
          </p:cNvPr>
          <p:cNvSpPr/>
          <p:nvPr/>
        </p:nvSpPr>
        <p:spPr>
          <a:xfrm>
            <a:off x="4325111"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52028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2292C-A830-A47E-5AF5-C222CBB2D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378DD-9DFE-1D5D-1EE8-B4957BDA020C}"/>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1B89F40F-F717-02F1-6A55-930A61E871D6}"/>
              </a:ext>
            </a:extLst>
          </p:cNvPr>
          <p:cNvSpPr/>
          <p:nvPr/>
        </p:nvSpPr>
        <p:spPr>
          <a:xfrm>
            <a:off x="547052" y="246686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Latency</a:t>
            </a:r>
          </a:p>
        </p:txBody>
      </p:sp>
      <p:sp>
        <p:nvSpPr>
          <p:cNvPr id="4" name="Primary Context Box">
            <a:extLst>
              <a:ext uri="{FF2B5EF4-FFF2-40B4-BE49-F238E27FC236}">
                <a16:creationId xmlns:a16="http://schemas.microsoft.com/office/drawing/2014/main" id="{EF03C392-272C-BBB4-551A-0DD51E9A362A}"/>
              </a:ext>
            </a:extLst>
          </p:cNvPr>
          <p:cNvSpPr/>
          <p:nvPr/>
        </p:nvSpPr>
        <p:spPr>
          <a:xfrm>
            <a:off x="4319396" y="246686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a:t>
            </a:r>
          </a:p>
        </p:txBody>
      </p:sp>
      <p:sp>
        <p:nvSpPr>
          <p:cNvPr id="5" name="Secondary Content Box">
            <a:extLst>
              <a:ext uri="{FF2B5EF4-FFF2-40B4-BE49-F238E27FC236}">
                <a16:creationId xmlns:a16="http://schemas.microsoft.com/office/drawing/2014/main" id="{1B032AB4-79CD-7144-C74C-0334CFF7EEA1}"/>
              </a:ext>
            </a:extLst>
          </p:cNvPr>
          <p:cNvSpPr/>
          <p:nvPr/>
        </p:nvSpPr>
        <p:spPr>
          <a:xfrm>
            <a:off x="8064500" y="2480385"/>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Resource Utilization</a:t>
            </a:r>
          </a:p>
        </p:txBody>
      </p:sp>
      <p:sp>
        <p:nvSpPr>
          <p:cNvPr id="11" name="Rectangle: Rounded Corners 10">
            <a:extLst>
              <a:ext uri="{FF2B5EF4-FFF2-40B4-BE49-F238E27FC236}">
                <a16:creationId xmlns:a16="http://schemas.microsoft.com/office/drawing/2014/main" id="{D6B1B4BE-D50C-B4DE-D0AF-527EF68CD43D}"/>
              </a:ext>
            </a:extLst>
          </p:cNvPr>
          <p:cNvSpPr/>
          <p:nvPr/>
        </p:nvSpPr>
        <p:spPr>
          <a:xfrm>
            <a:off x="547052" y="2466860"/>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6C6D1695-018B-585C-165F-F20D92BF4C62}"/>
              </a:ext>
            </a:extLst>
          </p:cNvPr>
          <p:cNvSpPr/>
          <p:nvPr/>
        </p:nvSpPr>
        <p:spPr>
          <a:xfrm>
            <a:off x="4319396" y="2466860"/>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68390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F2C40-DA80-A6E2-D269-7686FA3A9E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58344-D30C-DCCD-A240-6F9ABC089FC0}"/>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0D652E45-22C7-D64C-256D-94412C26B7B1}"/>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Batch Processing</a:t>
            </a:r>
          </a:p>
        </p:txBody>
      </p:sp>
      <p:sp>
        <p:nvSpPr>
          <p:cNvPr id="4" name="Primary Context Box">
            <a:extLst>
              <a:ext uri="{FF2B5EF4-FFF2-40B4-BE49-F238E27FC236}">
                <a16:creationId xmlns:a16="http://schemas.microsoft.com/office/drawing/2014/main" id="{57B2EFAF-403A-542E-6B86-7FDC69C17627}"/>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Consolidation</a:t>
            </a:r>
          </a:p>
        </p:txBody>
      </p:sp>
      <p:sp>
        <p:nvSpPr>
          <p:cNvPr id="5" name="Secondary Content Box">
            <a:extLst>
              <a:ext uri="{FF2B5EF4-FFF2-40B4-BE49-F238E27FC236}">
                <a16:creationId xmlns:a16="http://schemas.microsoft.com/office/drawing/2014/main" id="{94F59CCA-E48E-68F6-7C00-A3873D201757}"/>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Event Correlation</a:t>
            </a:r>
          </a:p>
        </p:txBody>
      </p:sp>
    </p:spTree>
    <p:extLst>
      <p:ext uri="{BB962C8B-B14F-4D97-AF65-F5344CB8AC3E}">
        <p14:creationId xmlns:p14="http://schemas.microsoft.com/office/powerpoint/2010/main" val="353106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 shot of a computer&#10;&#10;AI-generated content may be incorrect.">
            <a:extLst>
              <a:ext uri="{FF2B5EF4-FFF2-40B4-BE49-F238E27FC236}">
                <a16:creationId xmlns:a16="http://schemas.microsoft.com/office/drawing/2014/main" id="{868D7BF8-8D2B-4F82-F5CF-5A8B35B2FA8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83830" y="1232400"/>
            <a:ext cx="3781953" cy="4210638"/>
          </a:xfrm>
        </p:spPr>
      </p:pic>
      <p:sp>
        <p:nvSpPr>
          <p:cNvPr id="5" name="Title 3">
            <a:extLst>
              <a:ext uri="{FF2B5EF4-FFF2-40B4-BE49-F238E27FC236}">
                <a16:creationId xmlns:a16="http://schemas.microsoft.com/office/drawing/2014/main" id="{C8403CDF-F764-6A04-6587-AEB6AD7DDF98}"/>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6F5D013A-7E1A-BA9F-8F67-C3207AAE912D}"/>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Tree>
    <p:extLst>
      <p:ext uri="{BB962C8B-B14F-4D97-AF65-F5344CB8AC3E}">
        <p14:creationId xmlns:p14="http://schemas.microsoft.com/office/powerpoint/2010/main" val="1297148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 code&#10;&#10;AI-generated content may be incorrect.">
            <a:extLst>
              <a:ext uri="{FF2B5EF4-FFF2-40B4-BE49-F238E27FC236}">
                <a16:creationId xmlns:a16="http://schemas.microsoft.com/office/drawing/2014/main" id="{4995E9B1-B98B-0E20-312D-18C2AA90C09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640636" y="476302"/>
            <a:ext cx="4689053" cy="5748228"/>
          </a:xfrm>
        </p:spPr>
      </p:pic>
      <p:sp>
        <p:nvSpPr>
          <p:cNvPr id="5" name="Title 3">
            <a:extLst>
              <a:ext uri="{FF2B5EF4-FFF2-40B4-BE49-F238E27FC236}">
                <a16:creationId xmlns:a16="http://schemas.microsoft.com/office/drawing/2014/main" id="{7B417A48-D633-BB7B-51B8-A5FD1AFEE23D}"/>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855C4864-AA12-0FD1-E20B-BEC2B3DDB3DD}"/>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DE8F048D-0093-A548-33F3-DC2F5023B156}"/>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9359B8EA-3528-8E8F-2C50-5FC190D5E526}"/>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104409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omputer screen shot of a program&#10;&#10;AI-generated content may be incorrect.">
            <a:extLst>
              <a:ext uri="{FF2B5EF4-FFF2-40B4-BE49-F238E27FC236}">
                <a16:creationId xmlns:a16="http://schemas.microsoft.com/office/drawing/2014/main" id="{F32280E0-2CA1-DD7C-5701-CEDD25C8CF35}"/>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37351" y="749147"/>
            <a:ext cx="7139286" cy="5376231"/>
          </a:xfrm>
        </p:spPr>
      </p:pic>
      <p:sp>
        <p:nvSpPr>
          <p:cNvPr id="5" name="Title 3">
            <a:extLst>
              <a:ext uri="{FF2B5EF4-FFF2-40B4-BE49-F238E27FC236}">
                <a16:creationId xmlns:a16="http://schemas.microsoft.com/office/drawing/2014/main" id="{30603453-9DB6-A414-6E27-EFA750D5B450}"/>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71583A11-3F94-9965-A587-D860EB7C9516}"/>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9AA854DA-A437-A261-C6CC-011C915FCB01}"/>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B6955CCC-CB69-59DE-914E-45AC40B881B8}"/>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C8C4CB34-81F7-6C9F-8295-69E7571F68EF}"/>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85AC4C2E-BD85-B401-0394-38286D10ACFF}"/>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810322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computer screen shot of a program&#10;&#10;AI-generated content may be incorrect.">
            <a:extLst>
              <a:ext uri="{FF2B5EF4-FFF2-40B4-BE49-F238E27FC236}">
                <a16:creationId xmlns:a16="http://schemas.microsoft.com/office/drawing/2014/main" id="{25534BD8-C633-7619-266D-4AE7FC8B330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431012" y="1884954"/>
            <a:ext cx="7087589" cy="2905530"/>
          </a:xfrm>
        </p:spPr>
      </p:pic>
      <p:sp>
        <p:nvSpPr>
          <p:cNvPr id="5" name="Title 3">
            <a:extLst>
              <a:ext uri="{FF2B5EF4-FFF2-40B4-BE49-F238E27FC236}">
                <a16:creationId xmlns:a16="http://schemas.microsoft.com/office/drawing/2014/main" id="{2C2884C2-4E99-FD66-D63B-5A122E548FEA}"/>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0EDA4747-2F05-B787-DEC0-71CE897EF9B7}"/>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4E142A6D-E77B-0B22-51F3-5815C757B495}"/>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E37816AF-C829-4BEA-F0FD-35F28D62D79F}"/>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FD2D3AB8-030D-8F35-D8E5-B25BD2FF20EB}"/>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02358A51-714A-79BB-5197-25E1A6DB5E6A}"/>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72C0A45C-2E33-5345-BDB5-10F66C74FF36}"/>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Aggregator</a:t>
            </a:r>
          </a:p>
        </p:txBody>
      </p:sp>
      <p:sp>
        <p:nvSpPr>
          <p:cNvPr id="14" name="Rectangle: Rounded Corners 13">
            <a:extLst>
              <a:ext uri="{FF2B5EF4-FFF2-40B4-BE49-F238E27FC236}">
                <a16:creationId xmlns:a16="http://schemas.microsoft.com/office/drawing/2014/main" id="{8D019F7E-252F-7559-312B-254CC8369EA1}"/>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Rectangle 14">
            <a:extLst>
              <a:ext uri="{FF2B5EF4-FFF2-40B4-BE49-F238E27FC236}">
                <a16:creationId xmlns:a16="http://schemas.microsoft.com/office/drawing/2014/main" id="{CBE2AD61-B823-DF3B-905B-DDE46809E74F}"/>
              </a:ext>
            </a:extLst>
          </p:cNvPr>
          <p:cNvSpPr/>
          <p:nvPr/>
        </p:nvSpPr>
        <p:spPr>
          <a:xfrm>
            <a:off x="4431012" y="3536414"/>
            <a:ext cx="6916361" cy="275422"/>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pic>
        <p:nvPicPr>
          <p:cNvPr id="17" name="Picture 16" descr="A screen shot of a computer program&#10;&#10;AI-generated content may be incorrect.">
            <a:extLst>
              <a:ext uri="{FF2B5EF4-FFF2-40B4-BE49-F238E27FC236}">
                <a16:creationId xmlns:a16="http://schemas.microsoft.com/office/drawing/2014/main" id="{3098ED94-1395-F54F-2B27-1D96F6674D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6222" y="2137401"/>
            <a:ext cx="7297168" cy="2400635"/>
          </a:xfrm>
          <a:prstGeom prst="rect">
            <a:avLst/>
          </a:prstGeom>
        </p:spPr>
      </p:pic>
      <p:pic>
        <p:nvPicPr>
          <p:cNvPr id="19" name="Picture 18" descr="A computer screen shot of a message&#10;&#10;AI-generated content may be incorrect.">
            <a:extLst>
              <a:ext uri="{FF2B5EF4-FFF2-40B4-BE49-F238E27FC236}">
                <a16:creationId xmlns:a16="http://schemas.microsoft.com/office/drawing/2014/main" id="{48954CCB-7F93-FD57-E618-6EAD6CBA131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26222" y="3345046"/>
            <a:ext cx="7417759" cy="930781"/>
          </a:xfrm>
          <a:prstGeom prst="rect">
            <a:avLst/>
          </a:prstGeom>
        </p:spPr>
      </p:pic>
    </p:spTree>
    <p:extLst>
      <p:ext uri="{BB962C8B-B14F-4D97-AF65-F5344CB8AC3E}">
        <p14:creationId xmlns:p14="http://schemas.microsoft.com/office/powerpoint/2010/main" val="147818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13"/>
                                        </p:tgtEl>
                                        <p:attrNameLst>
                                          <p:attrName>style.opacity</p:attrName>
                                        </p:attrNameLst>
                                      </p:cBhvr>
                                      <p:to>
                                        <p:strVal val="0.25"/>
                                      </p:to>
                                    </p:set>
                                    <p:animEffect filter="image" prLst="opacity: 0.25">
                                      <p:cBhvr rctx="IE">
                                        <p:cTn id="12" dur="indefinite"/>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4CEB-E75F-96EC-306C-96998EF1C9A1}"/>
              </a:ext>
            </a:extLst>
          </p:cNvPr>
          <p:cNvSpPr>
            <a:spLocks noGrp="1"/>
          </p:cNvSpPr>
          <p:nvPr>
            <p:ph type="title"/>
          </p:nvPr>
        </p:nvSpPr>
        <p:spPr/>
        <p:txBody>
          <a:bodyPr/>
          <a:lstStyle/>
          <a:p>
            <a:endParaRPr lang="en-US"/>
          </a:p>
        </p:txBody>
      </p:sp>
      <p:cxnSp>
        <p:nvCxnSpPr>
          <p:cNvPr id="3" name="Straight Arrow Connector 2">
            <a:extLst>
              <a:ext uri="{FF2B5EF4-FFF2-40B4-BE49-F238E27FC236}">
                <a16:creationId xmlns:a16="http://schemas.microsoft.com/office/drawing/2014/main" id="{0A89C7D4-7969-B16F-5DA7-5546CC524DDE}"/>
              </a:ext>
            </a:extLst>
          </p:cNvPr>
          <p:cNvCxnSpPr>
            <a:cxnSpLocks/>
            <a:stCxn id="5" idx="6"/>
            <a:endCxn id="18" idx="1"/>
          </p:cNvCxnSpPr>
          <p:nvPr/>
        </p:nvCxnSpPr>
        <p:spPr>
          <a:xfrm>
            <a:off x="2007245" y="3180362"/>
            <a:ext cx="831835"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91E5D20D-0969-917E-E8AD-434C14968B98}"/>
              </a:ext>
            </a:extLst>
          </p:cNvPr>
          <p:cNvCxnSpPr>
            <a:cxnSpLocks/>
            <a:stCxn id="8" idx="3"/>
            <a:endCxn id="13" idx="1"/>
          </p:cNvCxnSpPr>
          <p:nvPr/>
        </p:nvCxnSpPr>
        <p:spPr>
          <a:xfrm>
            <a:off x="9348788" y="2819755"/>
            <a:ext cx="863277" cy="107872"/>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4B8823F-71C5-D59A-A638-04F795E80684}"/>
              </a:ext>
            </a:extLst>
          </p:cNvPr>
          <p:cNvSpPr/>
          <p:nvPr/>
        </p:nvSpPr>
        <p:spPr>
          <a:xfrm>
            <a:off x="1277620" y="2836869"/>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TextBox 5">
            <a:extLst>
              <a:ext uri="{FF2B5EF4-FFF2-40B4-BE49-F238E27FC236}">
                <a16:creationId xmlns:a16="http://schemas.microsoft.com/office/drawing/2014/main" id="{795A55BA-0123-BB6E-8755-3089D44898E4}"/>
              </a:ext>
            </a:extLst>
          </p:cNvPr>
          <p:cNvSpPr txBox="1"/>
          <p:nvPr/>
        </p:nvSpPr>
        <p:spPr>
          <a:xfrm>
            <a:off x="1078945" y="3674988"/>
            <a:ext cx="1038554" cy="369332"/>
          </a:xfrm>
          <a:prstGeom prst="rect">
            <a:avLst/>
          </a:prstGeom>
          <a:noFill/>
        </p:spPr>
        <p:txBody>
          <a:bodyPr wrap="none" rtlCol="0">
            <a:spAutoFit/>
          </a:bodyPr>
          <a:lstStyle/>
          <a:p>
            <a:r>
              <a:rPr lang="en-US" dirty="0"/>
              <a:t>Producer</a:t>
            </a:r>
          </a:p>
        </p:txBody>
      </p:sp>
      <p:grpSp>
        <p:nvGrpSpPr>
          <p:cNvPr id="7" name="Group 6">
            <a:extLst>
              <a:ext uri="{FF2B5EF4-FFF2-40B4-BE49-F238E27FC236}">
                <a16:creationId xmlns:a16="http://schemas.microsoft.com/office/drawing/2014/main" id="{2A164728-C9B2-7E8C-6681-59DAFD129DC3}"/>
              </a:ext>
            </a:extLst>
          </p:cNvPr>
          <p:cNvGrpSpPr/>
          <p:nvPr/>
        </p:nvGrpSpPr>
        <p:grpSpPr>
          <a:xfrm>
            <a:off x="4855346" y="2537854"/>
            <a:ext cx="4493442" cy="563802"/>
            <a:chOff x="2750639" y="3388747"/>
            <a:chExt cx="4493442" cy="563802"/>
          </a:xfrm>
        </p:grpSpPr>
        <p:sp>
          <p:nvSpPr>
            <p:cNvPr id="8" name="Rectangle: Rounded Corners 7">
              <a:extLst>
                <a:ext uri="{FF2B5EF4-FFF2-40B4-BE49-F238E27FC236}">
                  <a16:creationId xmlns:a16="http://schemas.microsoft.com/office/drawing/2014/main" id="{6E6737B2-27F4-2C1A-A399-BA3064EF0F6F}"/>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DEBD9789-0AA2-DE67-A10D-8B85C2F60E1C}"/>
                </a:ext>
              </a:extLst>
            </p:cNvPr>
            <p:cNvSpPr txBox="1"/>
            <p:nvPr/>
          </p:nvSpPr>
          <p:spPr>
            <a:xfrm>
              <a:off x="2788608" y="3484760"/>
              <a:ext cx="1383712" cy="369332"/>
            </a:xfrm>
            <a:prstGeom prst="rect">
              <a:avLst/>
            </a:prstGeom>
            <a:noFill/>
          </p:spPr>
          <p:txBody>
            <a:bodyPr wrap="none" rtlCol="0">
              <a:spAutoFit/>
            </a:bodyPr>
            <a:lstStyle/>
            <a:p>
              <a:r>
                <a:rPr lang="en-US" b="1" dirty="0">
                  <a:solidFill>
                    <a:schemeClr val="bg1"/>
                  </a:solidFill>
                </a:rPr>
                <a:t>High Priority</a:t>
              </a:r>
            </a:p>
          </p:txBody>
        </p:sp>
      </p:grpSp>
      <p:grpSp>
        <p:nvGrpSpPr>
          <p:cNvPr id="10" name="Group 9">
            <a:extLst>
              <a:ext uri="{FF2B5EF4-FFF2-40B4-BE49-F238E27FC236}">
                <a16:creationId xmlns:a16="http://schemas.microsoft.com/office/drawing/2014/main" id="{3352B055-46A7-A87A-C699-B4A18F6BE867}"/>
              </a:ext>
            </a:extLst>
          </p:cNvPr>
          <p:cNvGrpSpPr/>
          <p:nvPr/>
        </p:nvGrpSpPr>
        <p:grpSpPr>
          <a:xfrm>
            <a:off x="4855346" y="3329427"/>
            <a:ext cx="4493442" cy="563802"/>
            <a:chOff x="2750639" y="3388747"/>
            <a:chExt cx="4493442" cy="563802"/>
          </a:xfrm>
        </p:grpSpPr>
        <p:sp>
          <p:nvSpPr>
            <p:cNvPr id="11" name="Rectangle: Rounded Corners 10">
              <a:extLst>
                <a:ext uri="{FF2B5EF4-FFF2-40B4-BE49-F238E27FC236}">
                  <a16:creationId xmlns:a16="http://schemas.microsoft.com/office/drawing/2014/main" id="{FCCF33A3-77D4-8571-7F46-F1B6938E01E2}"/>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2" name="TextBox 11">
              <a:extLst>
                <a:ext uri="{FF2B5EF4-FFF2-40B4-BE49-F238E27FC236}">
                  <a16:creationId xmlns:a16="http://schemas.microsoft.com/office/drawing/2014/main" id="{7757BFC1-F8D8-8568-FDFF-79B71C43F5F9}"/>
                </a:ext>
              </a:extLst>
            </p:cNvPr>
            <p:cNvSpPr txBox="1"/>
            <p:nvPr/>
          </p:nvSpPr>
          <p:spPr>
            <a:xfrm>
              <a:off x="2788608" y="3484760"/>
              <a:ext cx="1341586" cy="369332"/>
            </a:xfrm>
            <a:prstGeom prst="rect">
              <a:avLst/>
            </a:prstGeom>
            <a:noFill/>
          </p:spPr>
          <p:txBody>
            <a:bodyPr wrap="none" rtlCol="0">
              <a:spAutoFit/>
            </a:bodyPr>
            <a:lstStyle/>
            <a:p>
              <a:r>
                <a:rPr lang="en-US" b="1" dirty="0">
                  <a:solidFill>
                    <a:schemeClr val="bg1"/>
                  </a:solidFill>
                </a:rPr>
                <a:t>Low Priority</a:t>
              </a:r>
            </a:p>
          </p:txBody>
        </p:sp>
      </p:grpSp>
      <p:sp>
        <p:nvSpPr>
          <p:cNvPr id="13" name="Oval 12">
            <a:extLst>
              <a:ext uri="{FF2B5EF4-FFF2-40B4-BE49-F238E27FC236}">
                <a16:creationId xmlns:a16="http://schemas.microsoft.com/office/drawing/2014/main" id="{79513280-7F74-5A9F-D265-71C64D0D62AC}"/>
              </a:ext>
            </a:extLst>
          </p:cNvPr>
          <p:cNvSpPr/>
          <p:nvPr/>
        </p:nvSpPr>
        <p:spPr>
          <a:xfrm>
            <a:off x="10105214" y="282702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25DC16E6-F233-B7DE-6D42-0601FDB8C98D}"/>
              </a:ext>
            </a:extLst>
          </p:cNvPr>
          <p:cNvSpPr txBox="1"/>
          <p:nvPr/>
        </p:nvSpPr>
        <p:spPr>
          <a:xfrm>
            <a:off x="9898395" y="3585904"/>
            <a:ext cx="1143262" cy="369332"/>
          </a:xfrm>
          <a:prstGeom prst="rect">
            <a:avLst/>
          </a:prstGeom>
          <a:noFill/>
        </p:spPr>
        <p:txBody>
          <a:bodyPr wrap="none" rtlCol="0">
            <a:spAutoFit/>
          </a:bodyPr>
          <a:lstStyle/>
          <a:p>
            <a:r>
              <a:rPr lang="en-US" dirty="0"/>
              <a:t>Consumer</a:t>
            </a:r>
          </a:p>
        </p:txBody>
      </p:sp>
      <p:cxnSp>
        <p:nvCxnSpPr>
          <p:cNvPr id="15" name="Straight Arrow Connector 14">
            <a:extLst>
              <a:ext uri="{FF2B5EF4-FFF2-40B4-BE49-F238E27FC236}">
                <a16:creationId xmlns:a16="http://schemas.microsoft.com/office/drawing/2014/main" id="{DB5ECCC4-0BF1-AB55-59AF-D73DB4C8CD4B}"/>
              </a:ext>
            </a:extLst>
          </p:cNvPr>
          <p:cNvCxnSpPr>
            <a:cxnSpLocks/>
            <a:endCxn id="9" idx="1"/>
          </p:cNvCxnSpPr>
          <p:nvPr/>
        </p:nvCxnSpPr>
        <p:spPr>
          <a:xfrm flipV="1">
            <a:off x="4098920" y="2818533"/>
            <a:ext cx="794395" cy="23328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0BE3B1-6DA8-EC22-5365-AF28E45CDADB}"/>
              </a:ext>
            </a:extLst>
          </p:cNvPr>
          <p:cNvCxnSpPr>
            <a:cxnSpLocks/>
            <a:endCxn id="12" idx="1"/>
          </p:cNvCxnSpPr>
          <p:nvPr/>
        </p:nvCxnSpPr>
        <p:spPr>
          <a:xfrm>
            <a:off x="4079936" y="3425440"/>
            <a:ext cx="813379" cy="184666"/>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EB50FEA-14E9-7012-2DE3-029952C8A882}"/>
              </a:ext>
            </a:extLst>
          </p:cNvPr>
          <p:cNvGrpSpPr/>
          <p:nvPr/>
        </p:nvGrpSpPr>
        <p:grpSpPr>
          <a:xfrm>
            <a:off x="2839080" y="2259013"/>
            <a:ext cx="1259840" cy="1842698"/>
            <a:chOff x="2343780" y="2255520"/>
            <a:chExt cx="1259840" cy="1842698"/>
          </a:xfrm>
        </p:grpSpPr>
        <p:sp>
          <p:nvSpPr>
            <p:cNvPr id="18" name="Rectangle: Rounded Corners 17">
              <a:extLst>
                <a:ext uri="{FF2B5EF4-FFF2-40B4-BE49-F238E27FC236}">
                  <a16:creationId xmlns:a16="http://schemas.microsoft.com/office/drawing/2014/main" id="{B3F86160-B4CF-84F3-0DBF-B1E0953A3D50}"/>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D5D2CE9-5119-B520-52A9-69F2C1393410}"/>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sp>
        <p:nvSpPr>
          <p:cNvPr id="20" name="TextBox 19">
            <a:extLst>
              <a:ext uri="{FF2B5EF4-FFF2-40B4-BE49-F238E27FC236}">
                <a16:creationId xmlns:a16="http://schemas.microsoft.com/office/drawing/2014/main" id="{17CCBFC1-2D92-F77D-3A37-9C247332A486}"/>
              </a:ext>
            </a:extLst>
          </p:cNvPr>
          <p:cNvSpPr txBox="1"/>
          <p:nvPr/>
        </p:nvSpPr>
        <p:spPr>
          <a:xfrm>
            <a:off x="2541631" y="4180102"/>
            <a:ext cx="1784463" cy="461665"/>
          </a:xfrm>
          <a:prstGeom prst="rect">
            <a:avLst/>
          </a:prstGeom>
          <a:noFill/>
        </p:spPr>
        <p:txBody>
          <a:bodyPr wrap="none" rtlCol="0">
            <a:spAutoFit/>
          </a:bodyPr>
          <a:lstStyle/>
          <a:p>
            <a:r>
              <a:rPr lang="en-US" sz="2400" b="1" dirty="0">
                <a:solidFill>
                  <a:srgbClr val="094843"/>
                </a:solidFill>
              </a:rPr>
              <a:t>High Priority</a:t>
            </a:r>
          </a:p>
        </p:txBody>
      </p:sp>
      <p:sp>
        <p:nvSpPr>
          <p:cNvPr id="21" name="TextBox 20">
            <a:extLst>
              <a:ext uri="{FF2B5EF4-FFF2-40B4-BE49-F238E27FC236}">
                <a16:creationId xmlns:a16="http://schemas.microsoft.com/office/drawing/2014/main" id="{642306A4-7F4B-D2C0-244B-DBE69CBD3DC4}"/>
              </a:ext>
            </a:extLst>
          </p:cNvPr>
          <p:cNvSpPr txBox="1"/>
          <p:nvPr/>
        </p:nvSpPr>
        <p:spPr>
          <a:xfrm>
            <a:off x="2541631" y="4173203"/>
            <a:ext cx="1727781" cy="461665"/>
          </a:xfrm>
          <a:prstGeom prst="rect">
            <a:avLst/>
          </a:prstGeom>
          <a:noFill/>
        </p:spPr>
        <p:txBody>
          <a:bodyPr wrap="none" rtlCol="0">
            <a:spAutoFit/>
          </a:bodyPr>
          <a:lstStyle/>
          <a:p>
            <a:r>
              <a:rPr lang="en-US" sz="2400" b="1" dirty="0">
                <a:solidFill>
                  <a:srgbClr val="094843"/>
                </a:solidFill>
              </a:rPr>
              <a:t>Low Priority</a:t>
            </a:r>
          </a:p>
        </p:txBody>
      </p:sp>
      <p:cxnSp>
        <p:nvCxnSpPr>
          <p:cNvPr id="22" name="Straight Arrow Connector 21">
            <a:extLst>
              <a:ext uri="{FF2B5EF4-FFF2-40B4-BE49-F238E27FC236}">
                <a16:creationId xmlns:a16="http://schemas.microsoft.com/office/drawing/2014/main" id="{B2D5CE8F-08B8-DD4A-9DE4-586CE0EA0E63}"/>
              </a:ext>
            </a:extLst>
          </p:cNvPr>
          <p:cNvCxnSpPr>
            <a:cxnSpLocks/>
            <a:stCxn id="11" idx="3"/>
            <a:endCxn id="13" idx="3"/>
          </p:cNvCxnSpPr>
          <p:nvPr/>
        </p:nvCxnSpPr>
        <p:spPr>
          <a:xfrm flipV="1">
            <a:off x="9348788" y="3413398"/>
            <a:ext cx="863277" cy="19793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AEA98B95-39FE-589D-E2CB-C05C7DBFD26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76242" y="30031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022DFEFF-A26B-D7BC-F02A-3B37A14A8B6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66002" y="326607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F3414CBD-01F6-7907-3131-0C7E0FE3894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674343" y="342544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7F31C482-F56F-31A9-B773-E8497683CA2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02166" y="298869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CA6DA768-9CD0-5087-2A47-910CF84B83B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76242" y="30031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F9F4E104-246B-06CC-EC32-0021D2B4AD7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66002" y="327240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B2217795-0821-4FD1-3807-8A9F5A68A6B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674343" y="342553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1B093F78-E00C-412A-9B80-F56FE348B06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83185" y="30031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C586EC84-DF87-D329-08FC-BB38529BBC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66002" y="327016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A7E8EA3A-B87F-F52F-EDE4-5754FA14B6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99898" y="34255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FC8D9090-6F15-0906-B439-2BA90EEBF88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90128" y="30031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53E199A5-F09E-BFE7-E44C-117145E8AFB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72945" y="327240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4ACD3A68-5721-1BDD-5462-DCE8104E699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674343" y="26338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362260C5-C775-481E-805D-5958439A97D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02166" y="298135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0868D220-4937-EA33-1945-589BE16A48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02166" y="298135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FEE454E4-3596-0E87-9A86-9BEA0399F22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681286" y="34324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C51D07BB-E4E4-AB73-D322-F613343A4F6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202166" y="2974002"/>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29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par>
                          <p:cTn id="8" fill="hold">
                            <p:stCondLst>
                              <p:cond delay="250"/>
                            </p:stCondLst>
                            <p:childTnLst>
                              <p:par>
                                <p:cTn id="9" presetID="42" presetClass="path" presetSubtype="0" accel="50000" decel="50000" fill="hold" nodeType="afterEffect">
                                  <p:stCondLst>
                                    <p:cond delay="0"/>
                                  </p:stCondLst>
                                  <p:childTnLst>
                                    <p:animMotion origin="layout" path="M -6.25E-7 -1.85185E-6 L 0.14635 0.0382 " pathEditMode="relative" rAng="0" ptsTypes="AA">
                                      <p:cBhvr>
                                        <p:cTn id="10" dur="500" fill="hold"/>
                                        <p:tgtEl>
                                          <p:spTgt spid="23"/>
                                        </p:tgtEl>
                                        <p:attrNameLst>
                                          <p:attrName>ppt_x</p:attrName>
                                          <p:attrName>ppt_y</p:attrName>
                                        </p:attrNameLst>
                                      </p:cBhvr>
                                      <p:rCtr x="7318" y="1898"/>
                                    </p:animMotion>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23"/>
                                        </p:tgtEl>
                                        <p:attrNameLst>
                                          <p:attrName>style.visibility</p:attrName>
                                        </p:attrNameLst>
                                      </p:cBhvr>
                                      <p:to>
                                        <p:strVal val="hidden"/>
                                      </p:to>
                                    </p:set>
                                  </p:childTnLst>
                                </p:cTn>
                              </p:par>
                            </p:childTnLst>
                          </p:cTn>
                        </p:par>
                        <p:par>
                          <p:cTn id="16" fill="hold">
                            <p:stCondLst>
                              <p:cond delay="750"/>
                            </p:stCondLst>
                            <p:childTnLst>
                              <p:par>
                                <p:cTn id="17" presetID="53"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250"/>
                            </p:stCondLst>
                            <p:childTnLst>
                              <p:par>
                                <p:cTn id="23" presetID="1" presetClass="exit" presetSubtype="0" fill="hold" grpId="1" nodeType="afterEffect">
                                  <p:stCondLst>
                                    <p:cond delay="250"/>
                                  </p:stCondLst>
                                  <p:childTnLst>
                                    <p:set>
                                      <p:cBhvr>
                                        <p:cTn id="24" dur="1" fill="hold">
                                          <p:stCondLst>
                                            <p:cond delay="0"/>
                                          </p:stCondLst>
                                        </p:cTn>
                                        <p:tgtEl>
                                          <p:spTgt spid="21"/>
                                        </p:tgtEl>
                                        <p:attrNameLst>
                                          <p:attrName>style.visibility</p:attrName>
                                        </p:attrNameLst>
                                      </p:cBhvr>
                                      <p:to>
                                        <p:strVal val="hidden"/>
                                      </p:to>
                                    </p:set>
                                  </p:childTnLst>
                                </p:cTn>
                              </p:par>
                              <p:par>
                                <p:cTn id="25" presetID="42" presetClass="path" presetSubtype="0" accel="50000" decel="50000" fill="hold" nodeType="withEffect">
                                  <p:stCondLst>
                                    <p:cond delay="250"/>
                                  </p:stCondLst>
                                  <p:childTnLst>
                                    <p:animMotion origin="layout" path="M 4.375E-6 3.7037E-6 L 0.45208 0.02338 " pathEditMode="relative" rAng="0" ptsTypes="AA">
                                      <p:cBhvr>
                                        <p:cTn id="26" dur="500" fill="hold"/>
                                        <p:tgtEl>
                                          <p:spTgt spid="24"/>
                                        </p:tgtEl>
                                        <p:attrNameLst>
                                          <p:attrName>ppt_x</p:attrName>
                                          <p:attrName>ppt_y</p:attrName>
                                        </p:attrNameLst>
                                      </p:cBhvr>
                                      <p:rCtr x="22604" y="1157"/>
                                    </p:animMotion>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24"/>
                                        </p:tgtEl>
                                        <p:attrNameLst>
                                          <p:attrName>style.visibility</p:attrName>
                                        </p:attrNameLst>
                                      </p:cBhvr>
                                      <p:to>
                                        <p:strVal val="hidden"/>
                                      </p:to>
                                    </p:set>
                                  </p:childTnLst>
                                </p:cTn>
                              </p:par>
                              <p:par>
                                <p:cTn id="32" presetID="42" presetClass="path" presetSubtype="0" accel="50000" decel="50000" fill="hold" nodeType="withEffect">
                                  <p:stCondLst>
                                    <p:cond delay="0"/>
                                  </p:stCondLst>
                                  <p:childTnLst>
                                    <p:animMotion origin="layout" path="M 1.45833E-6 4.07407E-6 L 0.12526 -0.06366 " pathEditMode="relative" rAng="0" ptsTypes="AA">
                                      <p:cBhvr>
                                        <p:cTn id="33" dur="500" fill="hold"/>
                                        <p:tgtEl>
                                          <p:spTgt spid="25"/>
                                        </p:tgtEl>
                                        <p:attrNameLst>
                                          <p:attrName>ppt_x</p:attrName>
                                          <p:attrName>ppt_y</p:attrName>
                                        </p:attrNameLst>
                                      </p:cBhvr>
                                      <p:rCtr x="6263" y="-3194"/>
                                    </p:animMotion>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250"/>
                                        <p:tgtEl>
                                          <p:spTgt spid="27"/>
                                        </p:tgtEl>
                                      </p:cBhvr>
                                    </p:animEffect>
                                  </p:childTnLst>
                                </p:cTn>
                              </p:par>
                            </p:childTnLst>
                          </p:cTn>
                        </p:par>
                        <p:par>
                          <p:cTn id="43" fill="hold">
                            <p:stCondLst>
                              <p:cond delay="2750"/>
                            </p:stCondLst>
                            <p:childTnLst>
                              <p:par>
                                <p:cTn id="44" presetID="42" presetClass="path" presetSubtype="0" accel="50000" decel="50000" fill="hold" nodeType="afterEffect">
                                  <p:stCondLst>
                                    <p:cond delay="0"/>
                                  </p:stCondLst>
                                  <p:childTnLst>
                                    <p:animMotion origin="layout" path="M -6.25E-7 -1.85185E-6 L 0.14687 0.0382 " pathEditMode="relative" rAng="0" ptsTypes="AA">
                                      <p:cBhvr>
                                        <p:cTn id="45" dur="500" fill="hold"/>
                                        <p:tgtEl>
                                          <p:spTgt spid="27"/>
                                        </p:tgtEl>
                                        <p:attrNameLst>
                                          <p:attrName>ppt_x</p:attrName>
                                          <p:attrName>ppt_y</p:attrName>
                                        </p:attrNameLst>
                                      </p:cBhvr>
                                      <p:rCtr x="7318" y="1898"/>
                                    </p:animMotion>
                                  </p:childTnLst>
                                </p:cTn>
                              </p:par>
                            </p:childTnLst>
                          </p:cTn>
                        </p:par>
                        <p:par>
                          <p:cTn id="46" fill="hold">
                            <p:stCondLst>
                              <p:cond delay="3250"/>
                            </p:stCondLst>
                            <p:childTnLst>
                              <p:par>
                                <p:cTn id="47" presetID="1" presetClass="entr" presetSubtype="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par>
                          <p:cTn id="51" fill="hold">
                            <p:stCondLst>
                              <p:cond delay="3250"/>
                            </p:stCondLst>
                            <p:childTnLst>
                              <p:par>
                                <p:cTn id="52" presetID="53" presetClass="entr" presetSubtype="16" fill="hold" grpId="2"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childTnLst>
                          </p:cTn>
                        </p:par>
                        <p:par>
                          <p:cTn id="57" fill="hold">
                            <p:stCondLst>
                              <p:cond delay="3750"/>
                            </p:stCondLst>
                            <p:childTnLst>
                              <p:par>
                                <p:cTn id="58" presetID="1" presetClass="exit" presetSubtype="0" fill="hold" grpId="3" nodeType="afterEffect">
                                  <p:stCondLst>
                                    <p:cond delay="250"/>
                                  </p:stCondLst>
                                  <p:childTnLst>
                                    <p:set>
                                      <p:cBhvr>
                                        <p:cTn id="59" dur="1" fill="hold">
                                          <p:stCondLst>
                                            <p:cond delay="0"/>
                                          </p:stCondLst>
                                        </p:cTn>
                                        <p:tgtEl>
                                          <p:spTgt spid="21"/>
                                        </p:tgtEl>
                                        <p:attrNameLst>
                                          <p:attrName>style.visibility</p:attrName>
                                        </p:attrNameLst>
                                      </p:cBhvr>
                                      <p:to>
                                        <p:strVal val="hidden"/>
                                      </p:to>
                                    </p:set>
                                  </p:childTnLst>
                                </p:cTn>
                              </p:par>
                              <p:par>
                                <p:cTn id="60" presetID="42" presetClass="path" presetSubtype="0" accel="50000" decel="50000" fill="hold" nodeType="withEffect">
                                  <p:stCondLst>
                                    <p:cond delay="250"/>
                                  </p:stCondLst>
                                  <p:childTnLst>
                                    <p:animMotion origin="layout" path="M 4.375E-6 -2.22222E-6 L 0.45182 0.02246 " pathEditMode="relative" rAng="0" ptsTypes="AA">
                                      <p:cBhvr>
                                        <p:cTn id="61" dur="500" fill="hold"/>
                                        <p:tgtEl>
                                          <p:spTgt spid="28"/>
                                        </p:tgtEl>
                                        <p:attrNameLst>
                                          <p:attrName>ppt_x</p:attrName>
                                          <p:attrName>ppt_y</p:attrName>
                                        </p:attrNameLst>
                                      </p:cBhvr>
                                      <p:rCtr x="22591" y="1111"/>
                                    </p:animMotion>
                                  </p:childTnLst>
                                </p:cTn>
                              </p:par>
                            </p:childTnLst>
                          </p:cTn>
                        </p:par>
                        <p:par>
                          <p:cTn id="62" fill="hold">
                            <p:stCondLst>
                              <p:cond delay="4500"/>
                            </p:stCondLst>
                            <p:childTnLst>
                              <p:par>
                                <p:cTn id="63" presetID="1" presetClass="entr" presetSubtype="0"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par>
                          <p:cTn id="67" fill="hold">
                            <p:stCondLst>
                              <p:cond delay="4500"/>
                            </p:stCondLst>
                            <p:childTnLst>
                              <p:par>
                                <p:cTn id="68" presetID="10" presetClass="entr" presetSubtype="0" fill="hold"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250"/>
                                        <p:tgtEl>
                                          <p:spTgt spid="30"/>
                                        </p:tgtEl>
                                      </p:cBhvr>
                                    </p:animEffect>
                                  </p:childTnLst>
                                </p:cTn>
                              </p:par>
                            </p:childTnLst>
                          </p:cTn>
                        </p:par>
                        <p:par>
                          <p:cTn id="71" fill="hold">
                            <p:stCondLst>
                              <p:cond delay="4750"/>
                            </p:stCondLst>
                            <p:childTnLst>
                              <p:par>
                                <p:cTn id="72" presetID="42" presetClass="path" presetSubtype="0" accel="50000" decel="50000" fill="hold" nodeType="afterEffect">
                                  <p:stCondLst>
                                    <p:cond delay="0"/>
                                  </p:stCondLst>
                                  <p:childTnLst>
                                    <p:animMotion origin="layout" path="M -1.66667E-6 -1.85185E-6 L 0.14623 0.0382 " pathEditMode="relative" rAng="0" ptsTypes="AA">
                                      <p:cBhvr>
                                        <p:cTn id="73" dur="500" fill="hold"/>
                                        <p:tgtEl>
                                          <p:spTgt spid="30"/>
                                        </p:tgtEl>
                                        <p:attrNameLst>
                                          <p:attrName>ppt_x</p:attrName>
                                          <p:attrName>ppt_y</p:attrName>
                                        </p:attrNameLst>
                                      </p:cBhvr>
                                      <p:rCtr x="7318" y="1898"/>
                                    </p:animMotion>
                                  </p:childTnLst>
                                </p:cTn>
                              </p:par>
                            </p:childTnLst>
                          </p:cTn>
                        </p:par>
                        <p:par>
                          <p:cTn id="74" fill="hold">
                            <p:stCondLst>
                              <p:cond delay="5250"/>
                            </p:stCondLst>
                            <p:childTnLst>
                              <p:par>
                                <p:cTn id="75" presetID="1" presetClass="entr" presetSubtype="0" fill="hold" nodeType="after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par>
                          <p:cTn id="77" fill="hold">
                            <p:stCondLst>
                              <p:cond delay="5250"/>
                            </p:stCondLst>
                            <p:childTnLst>
                              <p:par>
                                <p:cTn id="78" presetID="1" presetClass="exit" presetSubtype="0" fill="hold" nodeType="afterEffect">
                                  <p:stCondLst>
                                    <p:cond delay="0"/>
                                  </p:stCondLst>
                                  <p:childTnLst>
                                    <p:set>
                                      <p:cBhvr>
                                        <p:cTn id="79" dur="1" fill="hold">
                                          <p:stCondLst>
                                            <p:cond delay="0"/>
                                          </p:stCondLst>
                                        </p:cTn>
                                        <p:tgtEl>
                                          <p:spTgt spid="30"/>
                                        </p:tgtEl>
                                        <p:attrNameLst>
                                          <p:attrName>style.visibility</p:attrName>
                                        </p:attrNameLst>
                                      </p:cBhvr>
                                      <p:to>
                                        <p:strVal val="hidden"/>
                                      </p:to>
                                    </p:set>
                                  </p:childTnLst>
                                </p:cTn>
                              </p:par>
                            </p:childTnLst>
                          </p:cTn>
                        </p:par>
                        <p:par>
                          <p:cTn id="80" fill="hold">
                            <p:stCondLst>
                              <p:cond delay="5250"/>
                            </p:stCondLst>
                            <p:childTnLst>
                              <p:par>
                                <p:cTn id="81" presetID="53" presetClass="entr" presetSubtype="16" fill="hold" grpId="4" nodeType="after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fltVal val="0"/>
                                          </p:val>
                                        </p:tav>
                                        <p:tav tm="100000">
                                          <p:val>
                                            <p:strVal val="#ppt_h"/>
                                          </p:val>
                                        </p:tav>
                                      </p:tavLst>
                                    </p:anim>
                                    <p:animEffect transition="in" filter="fade">
                                      <p:cBhvr>
                                        <p:cTn id="85" dur="500"/>
                                        <p:tgtEl>
                                          <p:spTgt spid="21"/>
                                        </p:tgtEl>
                                      </p:cBhvr>
                                    </p:animEffect>
                                  </p:childTnLst>
                                </p:cTn>
                              </p:par>
                            </p:childTnLst>
                          </p:cTn>
                        </p:par>
                        <p:par>
                          <p:cTn id="86" fill="hold">
                            <p:stCondLst>
                              <p:cond delay="5750"/>
                            </p:stCondLst>
                            <p:childTnLst>
                              <p:par>
                                <p:cTn id="87" presetID="1" presetClass="exit" presetSubtype="0" fill="hold" grpId="5" nodeType="afterEffect">
                                  <p:stCondLst>
                                    <p:cond delay="250"/>
                                  </p:stCondLst>
                                  <p:childTnLst>
                                    <p:set>
                                      <p:cBhvr>
                                        <p:cTn id="88" dur="1" fill="hold">
                                          <p:stCondLst>
                                            <p:cond delay="0"/>
                                          </p:stCondLst>
                                        </p:cTn>
                                        <p:tgtEl>
                                          <p:spTgt spid="21"/>
                                        </p:tgtEl>
                                        <p:attrNameLst>
                                          <p:attrName>style.visibility</p:attrName>
                                        </p:attrNameLst>
                                      </p:cBhvr>
                                      <p:to>
                                        <p:strVal val="hidden"/>
                                      </p:to>
                                    </p:set>
                                  </p:childTnLst>
                                </p:cTn>
                              </p:par>
                            </p:childTnLst>
                          </p:cTn>
                        </p:par>
                        <p:par>
                          <p:cTn id="89" fill="hold">
                            <p:stCondLst>
                              <p:cond delay="6000"/>
                            </p:stCondLst>
                            <p:childTnLst>
                              <p:par>
                                <p:cTn id="90" presetID="42" presetClass="path" presetSubtype="0" accel="50000" decel="50000" fill="hold" nodeType="afterEffect">
                                  <p:stCondLst>
                                    <p:cond delay="0"/>
                                  </p:stCondLst>
                                  <p:childTnLst>
                                    <p:animMotion origin="layout" path="M 4.375E-6 -7.40741E-7 L 0.39596 0.02361 " pathEditMode="relative" rAng="0" ptsTypes="AA">
                                      <p:cBhvr>
                                        <p:cTn id="91" dur="500" fill="hold"/>
                                        <p:tgtEl>
                                          <p:spTgt spid="31"/>
                                        </p:tgtEl>
                                        <p:attrNameLst>
                                          <p:attrName>ppt_x</p:attrName>
                                          <p:attrName>ppt_y</p:attrName>
                                        </p:attrNameLst>
                                      </p:cBhvr>
                                      <p:rCtr x="19792" y="1181"/>
                                    </p:animMotion>
                                  </p:childTnLst>
                                </p:cTn>
                              </p:par>
                            </p:childTnLst>
                          </p:cTn>
                        </p:par>
                        <p:par>
                          <p:cTn id="92" fill="hold">
                            <p:stCondLst>
                              <p:cond delay="6500"/>
                            </p:stCondLst>
                            <p:childTnLst>
                              <p:par>
                                <p:cTn id="93" presetID="1" presetClass="entr" presetSubtype="0" fill="hold" nodeType="after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31"/>
                                        </p:tgtEl>
                                        <p:attrNameLst>
                                          <p:attrName>style.visibility</p:attrName>
                                        </p:attrNameLst>
                                      </p:cBhvr>
                                      <p:to>
                                        <p:strVal val="hidden"/>
                                      </p:to>
                                    </p:set>
                                  </p:childTnLst>
                                </p:cTn>
                              </p:par>
                            </p:childTnLst>
                          </p:cTn>
                        </p:par>
                        <p:par>
                          <p:cTn id="97" fill="hold">
                            <p:stCondLst>
                              <p:cond delay="6500"/>
                            </p:stCondLst>
                            <p:childTnLst>
                              <p:par>
                                <p:cTn id="98" presetID="10" presetClass="entr" presetSubtype="0" fill="hold"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250"/>
                                        <p:tgtEl>
                                          <p:spTgt spid="33"/>
                                        </p:tgtEl>
                                      </p:cBhvr>
                                    </p:animEffect>
                                  </p:childTnLst>
                                </p:cTn>
                              </p:par>
                            </p:childTnLst>
                          </p:cTn>
                        </p:par>
                        <p:par>
                          <p:cTn id="101" fill="hold">
                            <p:stCondLst>
                              <p:cond delay="6750"/>
                            </p:stCondLst>
                            <p:childTnLst>
                              <p:par>
                                <p:cTn id="102" presetID="42" presetClass="path" presetSubtype="0" accel="50000" decel="50000" fill="hold" nodeType="afterEffect">
                                  <p:stCondLst>
                                    <p:cond delay="0"/>
                                  </p:stCondLst>
                                  <p:childTnLst>
                                    <p:animMotion origin="layout" path="M -2.5E-6 -1.85185E-6 L 0.14571 0.0382 " pathEditMode="relative" rAng="0" ptsTypes="AA">
                                      <p:cBhvr>
                                        <p:cTn id="103" dur="500" fill="hold"/>
                                        <p:tgtEl>
                                          <p:spTgt spid="33"/>
                                        </p:tgtEl>
                                        <p:attrNameLst>
                                          <p:attrName>ppt_x</p:attrName>
                                          <p:attrName>ppt_y</p:attrName>
                                        </p:attrNameLst>
                                      </p:cBhvr>
                                      <p:rCtr x="7318" y="1898"/>
                                    </p:animMotion>
                                  </p:childTnLst>
                                </p:cTn>
                              </p:par>
                            </p:childTnLst>
                          </p:cTn>
                        </p:par>
                        <p:par>
                          <p:cTn id="104" fill="hold">
                            <p:stCondLst>
                              <p:cond delay="7250"/>
                            </p:stCondLst>
                            <p:childTnLst>
                              <p:par>
                                <p:cTn id="105" presetID="1" presetClass="entr" presetSubtype="0" fill="hold" nodeType="afterEffect">
                                  <p:stCondLst>
                                    <p:cond delay="0"/>
                                  </p:stCondLst>
                                  <p:childTnLst>
                                    <p:set>
                                      <p:cBhvr>
                                        <p:cTn id="106" dur="1" fill="hold">
                                          <p:stCondLst>
                                            <p:cond delay="0"/>
                                          </p:stCondLst>
                                        </p:cTn>
                                        <p:tgtEl>
                                          <p:spTgt spid="34"/>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childTnLst>
                          </p:cTn>
                        </p:par>
                        <p:par>
                          <p:cTn id="109" fill="hold">
                            <p:stCondLst>
                              <p:cond delay="7250"/>
                            </p:stCondLst>
                            <p:childTnLst>
                              <p:par>
                                <p:cTn id="110" presetID="53" presetClass="entr" presetSubtype="16" fill="hold" grpId="0" nodeType="afterEffect">
                                  <p:stCondLst>
                                    <p:cond delay="0"/>
                                  </p:stCondLst>
                                  <p:childTnLst>
                                    <p:set>
                                      <p:cBhvr>
                                        <p:cTn id="111" dur="1" fill="hold">
                                          <p:stCondLst>
                                            <p:cond delay="0"/>
                                          </p:stCondLst>
                                        </p:cTn>
                                        <p:tgtEl>
                                          <p:spTgt spid="20"/>
                                        </p:tgtEl>
                                        <p:attrNameLst>
                                          <p:attrName>style.visibility</p:attrName>
                                        </p:attrNameLst>
                                      </p:cBhvr>
                                      <p:to>
                                        <p:strVal val="visible"/>
                                      </p:to>
                                    </p:set>
                                    <p:anim calcmode="lin" valueType="num">
                                      <p:cBhvr>
                                        <p:cTn id="112" dur="500" fill="hold"/>
                                        <p:tgtEl>
                                          <p:spTgt spid="20"/>
                                        </p:tgtEl>
                                        <p:attrNameLst>
                                          <p:attrName>ppt_w</p:attrName>
                                        </p:attrNameLst>
                                      </p:cBhvr>
                                      <p:tavLst>
                                        <p:tav tm="0">
                                          <p:val>
                                            <p:fltVal val="0"/>
                                          </p:val>
                                        </p:tav>
                                        <p:tav tm="100000">
                                          <p:val>
                                            <p:strVal val="#ppt_w"/>
                                          </p:val>
                                        </p:tav>
                                      </p:tavLst>
                                    </p:anim>
                                    <p:anim calcmode="lin" valueType="num">
                                      <p:cBhvr>
                                        <p:cTn id="113" dur="500" fill="hold"/>
                                        <p:tgtEl>
                                          <p:spTgt spid="20"/>
                                        </p:tgtEl>
                                        <p:attrNameLst>
                                          <p:attrName>ppt_h</p:attrName>
                                        </p:attrNameLst>
                                      </p:cBhvr>
                                      <p:tavLst>
                                        <p:tav tm="0">
                                          <p:val>
                                            <p:fltVal val="0"/>
                                          </p:val>
                                        </p:tav>
                                        <p:tav tm="100000">
                                          <p:val>
                                            <p:strVal val="#ppt_h"/>
                                          </p:val>
                                        </p:tav>
                                      </p:tavLst>
                                    </p:anim>
                                    <p:animEffect transition="in" filter="fade">
                                      <p:cBhvr>
                                        <p:cTn id="114" dur="500"/>
                                        <p:tgtEl>
                                          <p:spTgt spid="20"/>
                                        </p:tgtEl>
                                      </p:cBhvr>
                                    </p:animEffect>
                                  </p:childTnLst>
                                </p:cTn>
                              </p:par>
                            </p:childTnLst>
                          </p:cTn>
                        </p:par>
                        <p:par>
                          <p:cTn id="115" fill="hold">
                            <p:stCondLst>
                              <p:cond delay="7750"/>
                            </p:stCondLst>
                            <p:childTnLst>
                              <p:par>
                                <p:cTn id="116" presetID="1" presetClass="exit" presetSubtype="0" fill="hold" grpId="1" nodeType="afterEffect">
                                  <p:stCondLst>
                                    <p:cond delay="250"/>
                                  </p:stCondLst>
                                  <p:childTnLst>
                                    <p:set>
                                      <p:cBhvr>
                                        <p:cTn id="117" dur="1" fill="hold">
                                          <p:stCondLst>
                                            <p:cond delay="0"/>
                                          </p:stCondLst>
                                        </p:cTn>
                                        <p:tgtEl>
                                          <p:spTgt spid="20"/>
                                        </p:tgtEl>
                                        <p:attrNameLst>
                                          <p:attrName>style.visibility</p:attrName>
                                        </p:attrNameLst>
                                      </p:cBhvr>
                                      <p:to>
                                        <p:strVal val="hidden"/>
                                      </p:to>
                                    </p:set>
                                  </p:childTnLst>
                                </p:cTn>
                              </p:par>
                              <p:par>
                                <p:cTn id="118" presetID="42" presetClass="path" presetSubtype="0" accel="50000" decel="50000" fill="hold" nodeType="withEffect">
                                  <p:stCondLst>
                                    <p:cond delay="250"/>
                                  </p:stCondLst>
                                  <p:childTnLst>
                                    <p:animMotion origin="layout" path="M 3.54167E-6 -2.22222E-6 L 0.45156 -0.09305 " pathEditMode="relative" rAng="0" ptsTypes="AA">
                                      <p:cBhvr>
                                        <p:cTn id="119" dur="500" fill="hold"/>
                                        <p:tgtEl>
                                          <p:spTgt spid="34"/>
                                        </p:tgtEl>
                                        <p:attrNameLst>
                                          <p:attrName>ppt_x</p:attrName>
                                          <p:attrName>ppt_y</p:attrName>
                                        </p:attrNameLst>
                                      </p:cBhvr>
                                      <p:rCtr x="22578" y="-4653"/>
                                    </p:animMotion>
                                  </p:childTnLst>
                                </p:cTn>
                              </p:par>
                            </p:childTnLst>
                          </p:cTn>
                        </p:par>
                        <p:par>
                          <p:cTn id="120" fill="hold">
                            <p:stCondLst>
                              <p:cond delay="8500"/>
                            </p:stCondLst>
                            <p:childTnLst>
                              <p:par>
                                <p:cTn id="121" presetID="1" presetClass="entr" presetSubtype="0" fill="hold" nodeType="afterEffect">
                                  <p:stCondLst>
                                    <p:cond delay="0"/>
                                  </p:stCondLst>
                                  <p:childTnLst>
                                    <p:set>
                                      <p:cBhvr>
                                        <p:cTn id="122" dur="1" fill="hold">
                                          <p:stCondLst>
                                            <p:cond delay="0"/>
                                          </p:stCondLst>
                                        </p:cTn>
                                        <p:tgtEl>
                                          <p:spTgt spid="35"/>
                                        </p:tgtEl>
                                        <p:attrNameLst>
                                          <p:attrName>style.visibility</p:attrName>
                                        </p:attrNameLst>
                                      </p:cBhvr>
                                      <p:to>
                                        <p:strVal val="visible"/>
                                      </p:to>
                                    </p:set>
                                  </p:childTnLst>
                                </p:cTn>
                              </p:par>
                              <p:par>
                                <p:cTn id="123" presetID="1" presetClass="exit" presetSubtype="0" fill="hold" nodeType="withEffect">
                                  <p:stCondLst>
                                    <p:cond delay="0"/>
                                  </p:stCondLst>
                                  <p:childTnLst>
                                    <p:set>
                                      <p:cBhvr>
                                        <p:cTn id="124" dur="1" fill="hold">
                                          <p:stCondLst>
                                            <p:cond delay="0"/>
                                          </p:stCondLst>
                                        </p:cTn>
                                        <p:tgtEl>
                                          <p:spTgt spid="34"/>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9" presetClass="exit" presetSubtype="0" fill="hold" nodeType="clickEffect">
                                  <p:stCondLst>
                                    <p:cond delay="0"/>
                                  </p:stCondLst>
                                  <p:childTnLst>
                                    <p:animEffect transition="out" filter="dissolve">
                                      <p:cBhvr>
                                        <p:cTn id="128" dur="500"/>
                                        <p:tgtEl>
                                          <p:spTgt spid="26"/>
                                        </p:tgtEl>
                                      </p:cBhvr>
                                    </p:animEffect>
                                    <p:set>
                                      <p:cBhvr>
                                        <p:cTn id="129" dur="1" fill="hold">
                                          <p:stCondLst>
                                            <p:cond delay="499"/>
                                          </p:stCondLst>
                                        </p:cTn>
                                        <p:tgtEl>
                                          <p:spTgt spid="2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nodeType="clickEffect">
                                  <p:stCondLst>
                                    <p:cond delay="0"/>
                                  </p:stCondLst>
                                  <p:childTnLst>
                                    <p:animMotion origin="layout" path="M 1.45833E-6 3.33333E-6 L 0.12526 0.05046 " pathEditMode="relative" rAng="0" ptsTypes="AA">
                                      <p:cBhvr>
                                        <p:cTn id="133" dur="250" fill="hold"/>
                                        <p:tgtEl>
                                          <p:spTgt spid="35"/>
                                        </p:tgtEl>
                                        <p:attrNameLst>
                                          <p:attrName>ppt_x</p:attrName>
                                          <p:attrName>ppt_y</p:attrName>
                                        </p:attrNameLst>
                                      </p:cBhvr>
                                      <p:rCtr x="6263" y="2523"/>
                                    </p:animMotion>
                                  </p:childTnLst>
                                </p:cTn>
                              </p:par>
                            </p:childTnLst>
                          </p:cTn>
                        </p:par>
                        <p:par>
                          <p:cTn id="134" fill="hold">
                            <p:stCondLst>
                              <p:cond delay="250"/>
                            </p:stCondLst>
                            <p:childTnLst>
                              <p:par>
                                <p:cTn id="135" presetID="1" presetClass="entr" presetSubtype="0" fill="hold" nodeType="afterEffect">
                                  <p:stCondLst>
                                    <p:cond delay="0"/>
                                  </p:stCondLst>
                                  <p:childTnLst>
                                    <p:set>
                                      <p:cBhvr>
                                        <p:cTn id="136" dur="1" fill="hold">
                                          <p:stCondLst>
                                            <p:cond delay="0"/>
                                          </p:stCondLst>
                                        </p:cTn>
                                        <p:tgtEl>
                                          <p:spTgt spid="36"/>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35"/>
                                        </p:tgtEl>
                                        <p:attrNameLst>
                                          <p:attrName>style.visibility</p:attrName>
                                        </p:attrNameLst>
                                      </p:cBhvr>
                                      <p:to>
                                        <p:strVal val="hidden"/>
                                      </p:to>
                                    </p:set>
                                  </p:childTnLst>
                                </p:cTn>
                              </p:par>
                            </p:childTnLst>
                          </p:cTn>
                        </p:par>
                        <p:par>
                          <p:cTn id="139" fill="hold">
                            <p:stCondLst>
                              <p:cond delay="250"/>
                            </p:stCondLst>
                            <p:childTnLst>
                              <p:par>
                                <p:cTn id="140" presetID="9" presetClass="exit" presetSubtype="0" fill="hold" nodeType="afterEffect">
                                  <p:stCondLst>
                                    <p:cond delay="250"/>
                                  </p:stCondLst>
                                  <p:childTnLst>
                                    <p:animEffect transition="out" filter="dissolve">
                                      <p:cBhvr>
                                        <p:cTn id="141" dur="500"/>
                                        <p:tgtEl>
                                          <p:spTgt spid="36"/>
                                        </p:tgtEl>
                                      </p:cBhvr>
                                    </p:animEffect>
                                    <p:set>
                                      <p:cBhvr>
                                        <p:cTn id="142" dur="1" fill="hold">
                                          <p:stCondLst>
                                            <p:cond delay="499"/>
                                          </p:stCondLst>
                                        </p:cTn>
                                        <p:tgtEl>
                                          <p:spTgt spid="36"/>
                                        </p:tgtEl>
                                        <p:attrNameLst>
                                          <p:attrName>style.visibility</p:attrName>
                                        </p:attrNameLst>
                                      </p:cBhvr>
                                      <p:to>
                                        <p:strVal val="hidden"/>
                                      </p:to>
                                    </p:set>
                                  </p:childTnLst>
                                </p:cTn>
                              </p:par>
                            </p:childTnLst>
                          </p:cTn>
                        </p:par>
                        <p:par>
                          <p:cTn id="143" fill="hold">
                            <p:stCondLst>
                              <p:cond delay="1000"/>
                            </p:stCondLst>
                            <p:childTnLst>
                              <p:par>
                                <p:cTn id="144" presetID="42" presetClass="path" presetSubtype="0" accel="50000" decel="50000" fill="hold" nodeType="afterEffect">
                                  <p:stCondLst>
                                    <p:cond delay="0"/>
                                  </p:stCondLst>
                                  <p:childTnLst>
                                    <p:animMotion origin="layout" path="M 1.45833E-6 4.07407E-6 L 0.12591 -0.06366 " pathEditMode="relative" rAng="0" ptsTypes="AA">
                                      <p:cBhvr>
                                        <p:cTn id="145" dur="500" fill="hold"/>
                                        <p:tgtEl>
                                          <p:spTgt spid="29"/>
                                        </p:tgtEl>
                                        <p:attrNameLst>
                                          <p:attrName>ppt_x</p:attrName>
                                          <p:attrName>ppt_y</p:attrName>
                                        </p:attrNameLst>
                                      </p:cBhvr>
                                      <p:rCtr x="6289" y="-3194"/>
                                    </p:animMotion>
                                  </p:childTnLst>
                                </p:cTn>
                              </p:par>
                            </p:childTnLst>
                          </p:cTn>
                        </p:par>
                        <p:par>
                          <p:cTn id="146" fill="hold">
                            <p:stCondLst>
                              <p:cond delay="1500"/>
                            </p:stCondLst>
                            <p:childTnLst>
                              <p:par>
                                <p:cTn id="147" presetID="1" presetClass="entr" presetSubtype="0" fill="hold" nodeType="afterEffect">
                                  <p:stCondLst>
                                    <p:cond delay="0"/>
                                  </p:stCondLst>
                                  <p:childTnLst>
                                    <p:set>
                                      <p:cBhvr>
                                        <p:cTn id="148" dur="1" fill="hold">
                                          <p:stCondLst>
                                            <p:cond delay="0"/>
                                          </p:stCondLst>
                                        </p:cTn>
                                        <p:tgtEl>
                                          <p:spTgt spid="37"/>
                                        </p:tgtEl>
                                        <p:attrNameLst>
                                          <p:attrName>style.visibility</p:attrName>
                                        </p:attrNameLst>
                                      </p:cBhvr>
                                      <p:to>
                                        <p:strVal val="visible"/>
                                      </p:to>
                                    </p:set>
                                  </p:childTnLst>
                                </p:cTn>
                              </p:par>
                              <p:par>
                                <p:cTn id="149" presetID="1" presetClass="exit" presetSubtype="0" fill="hold"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par>
                          <p:cTn id="151" fill="hold">
                            <p:stCondLst>
                              <p:cond delay="1500"/>
                            </p:stCondLst>
                            <p:childTnLst>
                              <p:par>
                                <p:cTn id="152" presetID="42" presetClass="path" presetSubtype="0" accel="50000" decel="50000" fill="hold" nodeType="afterEffect">
                                  <p:stCondLst>
                                    <p:cond delay="0"/>
                                  </p:stCondLst>
                                  <p:childTnLst>
                                    <p:animMotion origin="layout" path="M 1.11022E-16 4.07407E-6 L 0.05534 4.07407E-6 " pathEditMode="relative" rAng="0" ptsTypes="AA">
                                      <p:cBhvr>
                                        <p:cTn id="153" dur="250" fill="hold"/>
                                        <p:tgtEl>
                                          <p:spTgt spid="32"/>
                                        </p:tgtEl>
                                        <p:attrNameLst>
                                          <p:attrName>ppt_x</p:attrName>
                                          <p:attrName>ppt_y</p:attrName>
                                        </p:attrNameLst>
                                      </p:cBhvr>
                                      <p:rCtr x="2747" y="0"/>
                                    </p:animMotion>
                                  </p:childTnLst>
                                </p:cTn>
                              </p:par>
                            </p:childTnLst>
                          </p:cTn>
                        </p:par>
                        <p:par>
                          <p:cTn id="154" fill="hold">
                            <p:stCondLst>
                              <p:cond delay="1750"/>
                            </p:stCondLst>
                            <p:childTnLst>
                              <p:par>
                                <p:cTn id="155" presetID="1" presetClass="entr" presetSubtype="0" fill="hold" nodeType="afterEffect">
                                  <p:stCondLst>
                                    <p:cond delay="0"/>
                                  </p:stCondLst>
                                  <p:childTnLst>
                                    <p:set>
                                      <p:cBhvr>
                                        <p:cTn id="156" dur="1" fill="hold">
                                          <p:stCondLst>
                                            <p:cond delay="0"/>
                                          </p:stCondLst>
                                        </p:cTn>
                                        <p:tgtEl>
                                          <p:spTgt spid="38"/>
                                        </p:tgtEl>
                                        <p:attrNameLst>
                                          <p:attrName>style.visibility</p:attrName>
                                        </p:attrNameLst>
                                      </p:cBhvr>
                                      <p:to>
                                        <p:strVal val="visible"/>
                                      </p:to>
                                    </p:set>
                                  </p:childTnLst>
                                </p:cTn>
                              </p:par>
                              <p:par>
                                <p:cTn id="157" presetID="1" presetClass="exit" presetSubtype="0" fill="hold" nodeType="withEffect">
                                  <p:stCondLst>
                                    <p:cond delay="0"/>
                                  </p:stCondLst>
                                  <p:childTnLst>
                                    <p:set>
                                      <p:cBhvr>
                                        <p:cTn id="158" dur="1" fill="hold">
                                          <p:stCondLst>
                                            <p:cond delay="0"/>
                                          </p:stCondLst>
                                        </p:cTn>
                                        <p:tgtEl>
                                          <p:spTgt spid="32"/>
                                        </p:tgtEl>
                                        <p:attrNameLst>
                                          <p:attrName>style.visibility</p:attrName>
                                        </p:attrNameLst>
                                      </p:cBhvr>
                                      <p:to>
                                        <p:strVal val="hidden"/>
                                      </p:to>
                                    </p:set>
                                  </p:childTnLst>
                                </p:cTn>
                              </p:par>
                            </p:childTnLst>
                          </p:cTn>
                        </p:par>
                        <p:par>
                          <p:cTn id="159" fill="hold">
                            <p:stCondLst>
                              <p:cond delay="1750"/>
                            </p:stCondLst>
                            <p:childTnLst>
                              <p:par>
                                <p:cTn id="160" presetID="9" presetClass="exit" presetSubtype="0" fill="hold" nodeType="afterEffect">
                                  <p:stCondLst>
                                    <p:cond delay="0"/>
                                  </p:stCondLst>
                                  <p:childTnLst>
                                    <p:animEffect transition="out" filter="dissolve">
                                      <p:cBhvr>
                                        <p:cTn id="161" dur="500"/>
                                        <p:tgtEl>
                                          <p:spTgt spid="37"/>
                                        </p:tgtEl>
                                      </p:cBhvr>
                                    </p:animEffect>
                                    <p:set>
                                      <p:cBhvr>
                                        <p:cTn id="162" dur="1" fill="hold">
                                          <p:stCondLst>
                                            <p:cond delay="499"/>
                                          </p:stCondLst>
                                        </p:cTn>
                                        <p:tgtEl>
                                          <p:spTgt spid="37"/>
                                        </p:tgtEl>
                                        <p:attrNameLst>
                                          <p:attrName>style.visibility</p:attrName>
                                        </p:attrNameLst>
                                      </p:cBhvr>
                                      <p:to>
                                        <p:strVal val="hidden"/>
                                      </p:to>
                                    </p:set>
                                  </p:childTnLst>
                                </p:cTn>
                              </p:par>
                            </p:childTnLst>
                          </p:cTn>
                        </p:par>
                        <p:par>
                          <p:cTn id="163" fill="hold">
                            <p:stCondLst>
                              <p:cond delay="2250"/>
                            </p:stCondLst>
                            <p:childTnLst>
                              <p:par>
                                <p:cTn id="164" presetID="42" presetClass="path" presetSubtype="0" accel="50000" decel="50000" fill="hold" nodeType="afterEffect">
                                  <p:stCondLst>
                                    <p:cond delay="0"/>
                                  </p:stCondLst>
                                  <p:childTnLst>
                                    <p:animMotion origin="layout" path="M 6.25E-7 -1.85185E-6 L 0.12539 -0.06736 " pathEditMode="relative" rAng="0" ptsTypes="AA">
                                      <p:cBhvr>
                                        <p:cTn id="165" dur="500" fill="hold"/>
                                        <p:tgtEl>
                                          <p:spTgt spid="38"/>
                                        </p:tgtEl>
                                        <p:attrNameLst>
                                          <p:attrName>ppt_x</p:attrName>
                                          <p:attrName>ppt_y</p:attrName>
                                        </p:attrNameLst>
                                      </p:cBhvr>
                                      <p:rCtr x="6263" y="-3380"/>
                                    </p:animMotion>
                                  </p:childTnLst>
                                </p:cTn>
                              </p:par>
                            </p:childTnLst>
                          </p:cTn>
                        </p:par>
                        <p:par>
                          <p:cTn id="166" fill="hold">
                            <p:stCondLst>
                              <p:cond delay="2750"/>
                            </p:stCondLst>
                            <p:childTnLst>
                              <p:par>
                                <p:cTn id="167" presetID="1" presetClass="entr" presetSubtype="0" fill="hold" nodeType="afterEffect">
                                  <p:stCondLst>
                                    <p:cond delay="0"/>
                                  </p:stCondLst>
                                  <p:childTnLst>
                                    <p:set>
                                      <p:cBhvr>
                                        <p:cTn id="168" dur="1" fill="hold">
                                          <p:stCondLst>
                                            <p:cond delay="0"/>
                                          </p:stCondLst>
                                        </p:cTn>
                                        <p:tgtEl>
                                          <p:spTgt spid="39"/>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38"/>
                                        </p:tgtEl>
                                        <p:attrNameLst>
                                          <p:attrName>style.visibility</p:attrName>
                                        </p:attrNameLst>
                                      </p:cBhvr>
                                      <p:to>
                                        <p:strVal val="hidden"/>
                                      </p:to>
                                    </p:set>
                                  </p:childTnLst>
                                </p:cTn>
                              </p:par>
                            </p:childTnLst>
                          </p:cTn>
                        </p:par>
                        <p:par>
                          <p:cTn id="171" fill="hold">
                            <p:stCondLst>
                              <p:cond delay="2750"/>
                            </p:stCondLst>
                            <p:childTnLst>
                              <p:par>
                                <p:cTn id="172" presetID="9" presetClass="exit" presetSubtype="0" fill="hold" nodeType="afterEffect">
                                  <p:stCondLst>
                                    <p:cond delay="0"/>
                                  </p:stCondLst>
                                  <p:childTnLst>
                                    <p:animEffect transition="out" filter="dissolve">
                                      <p:cBhvr>
                                        <p:cTn id="173" dur="500"/>
                                        <p:tgtEl>
                                          <p:spTgt spid="39"/>
                                        </p:tgtEl>
                                      </p:cBhvr>
                                    </p:animEffect>
                                    <p:set>
                                      <p:cBhvr>
                                        <p:cTn id="174"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1" grpId="2"/>
      <p:bldP spid="21" grpId="3"/>
      <p:bldP spid="21" grpId="4"/>
      <p:bldP spid="21" grpId="5"/>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AAA05-045A-88B2-4575-D0572FC6D397}"/>
            </a:ext>
          </a:extLst>
        </p:cNvPr>
        <p:cNvGrpSpPr/>
        <p:nvPr/>
      </p:nvGrpSpPr>
      <p:grpSpPr>
        <a:xfrm>
          <a:off x="0" y="0"/>
          <a:ext cx="0" cy="0"/>
          <a:chOff x="0" y="0"/>
          <a:chExt cx="0" cy="0"/>
        </a:xfrm>
      </p:grpSpPr>
      <p:pic>
        <p:nvPicPr>
          <p:cNvPr id="13" name="Content Placeholder 12" descr="A computer screen shot of a program&#10;&#10;AI-generated content may be incorrect.">
            <a:extLst>
              <a:ext uri="{FF2B5EF4-FFF2-40B4-BE49-F238E27FC236}">
                <a16:creationId xmlns:a16="http://schemas.microsoft.com/office/drawing/2014/main" id="{CABE00DC-7B09-3791-FE47-D29AE5301CE5}"/>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431012" y="1884954"/>
            <a:ext cx="7087589" cy="2905530"/>
          </a:xfrm>
        </p:spPr>
      </p:pic>
      <p:sp>
        <p:nvSpPr>
          <p:cNvPr id="5" name="Title 3">
            <a:extLst>
              <a:ext uri="{FF2B5EF4-FFF2-40B4-BE49-F238E27FC236}">
                <a16:creationId xmlns:a16="http://schemas.microsoft.com/office/drawing/2014/main" id="{2526C9D9-94B8-6411-96B2-2A875B1A2410}"/>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7BED81F9-26FF-3BD2-E9AF-3997E3D20EC0}"/>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7E98171C-D769-034D-BC16-9D22DEC3A2C4}"/>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6AC12E5B-F3C8-61BC-59DF-5DB85F0D929F}"/>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52DA1C96-9198-B770-BC64-D788FB0B0F51}"/>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572E9BF8-011C-5A5C-6F31-270D406208E8}"/>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DDECFE42-5DA7-4B5C-4ECE-0E1935243F88}"/>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Aggregator</a:t>
            </a:r>
          </a:p>
        </p:txBody>
      </p:sp>
      <p:sp>
        <p:nvSpPr>
          <p:cNvPr id="14" name="Rectangle: Rounded Corners 13">
            <a:extLst>
              <a:ext uri="{FF2B5EF4-FFF2-40B4-BE49-F238E27FC236}">
                <a16:creationId xmlns:a16="http://schemas.microsoft.com/office/drawing/2014/main" id="{B1683BB2-0356-027C-8BED-393DA998DEB7}"/>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Rectangle 14">
            <a:extLst>
              <a:ext uri="{FF2B5EF4-FFF2-40B4-BE49-F238E27FC236}">
                <a16:creationId xmlns:a16="http://schemas.microsoft.com/office/drawing/2014/main" id="{EF0925F4-19DA-E95B-7FC0-1E7FED77F4AC}"/>
              </a:ext>
            </a:extLst>
          </p:cNvPr>
          <p:cNvSpPr/>
          <p:nvPr/>
        </p:nvSpPr>
        <p:spPr>
          <a:xfrm>
            <a:off x="4431012" y="3877937"/>
            <a:ext cx="4040959" cy="275422"/>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pic>
        <p:nvPicPr>
          <p:cNvPr id="3" name="Picture 2" descr="A computer code with text&#10;&#10;AI-generated content may be incorrect.">
            <a:extLst>
              <a:ext uri="{FF2B5EF4-FFF2-40B4-BE49-F238E27FC236}">
                <a16:creationId xmlns:a16="http://schemas.microsoft.com/office/drawing/2014/main" id="{520439A5-A232-FADF-834D-C11976896BA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31012" y="3204938"/>
            <a:ext cx="7499066" cy="1621420"/>
          </a:xfrm>
          <a:prstGeom prst="rect">
            <a:avLst/>
          </a:prstGeom>
        </p:spPr>
      </p:pic>
    </p:spTree>
    <p:extLst>
      <p:ext uri="{BB962C8B-B14F-4D97-AF65-F5344CB8AC3E}">
        <p14:creationId xmlns:p14="http://schemas.microsoft.com/office/powerpoint/2010/main" val="7563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13"/>
                                        </p:tgtEl>
                                        <p:attrNameLst>
                                          <p:attrName>style.opacity</p:attrName>
                                        </p:attrNameLst>
                                      </p:cBhvr>
                                      <p:to>
                                        <p:strVal val="0.25"/>
                                      </p:to>
                                    </p:set>
                                    <p:animEffect filter="image" prLst="opacity: 0.25">
                                      <p:cBhvr rctx="IE">
                                        <p:cTn id="12" dur="indefinite"/>
                                        <p:tgtEl>
                                          <p:spTgt spid="13"/>
                                        </p:tgtEl>
                                      </p:cBhvr>
                                    </p:animEffect>
                                  </p:childTnLst>
                                </p:cTn>
                              </p:par>
                              <p:par>
                                <p:cTn id="13" presetID="53" presetClass="entr" presetSubtype="52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anim calcmode="lin" valueType="num">
                                      <p:cBhvr>
                                        <p:cTn id="18" dur="500" fill="hold"/>
                                        <p:tgtEl>
                                          <p:spTgt spid="3"/>
                                        </p:tgtEl>
                                        <p:attrNameLst>
                                          <p:attrName>ppt_x</p:attrName>
                                        </p:attrNameLst>
                                      </p:cBhvr>
                                      <p:tavLst>
                                        <p:tav tm="0">
                                          <p:val>
                                            <p:fltVal val="0.5"/>
                                          </p:val>
                                        </p:tav>
                                        <p:tav tm="100000">
                                          <p:val>
                                            <p:strVal val="#ppt_x"/>
                                          </p:val>
                                        </p:tav>
                                      </p:tavLst>
                                    </p:anim>
                                    <p:anim calcmode="lin" valueType="num">
                                      <p:cBhvr>
                                        <p:cTn id="19"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shot of a computer program&#10;&#10;AI-generated content may be incorrect.">
            <a:extLst>
              <a:ext uri="{FF2B5EF4-FFF2-40B4-BE49-F238E27FC236}">
                <a16:creationId xmlns:a16="http://schemas.microsoft.com/office/drawing/2014/main" id="{B41EBDFE-8347-4003-2C6A-10366ED978F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840250" y="683046"/>
            <a:ext cx="6556223" cy="5552501"/>
          </a:xfrm>
        </p:spPr>
      </p:pic>
      <p:sp>
        <p:nvSpPr>
          <p:cNvPr id="5" name="Title 3">
            <a:extLst>
              <a:ext uri="{FF2B5EF4-FFF2-40B4-BE49-F238E27FC236}">
                <a16:creationId xmlns:a16="http://schemas.microsoft.com/office/drawing/2014/main" id="{3BDC5406-053C-C61C-94B0-5DABBA5FCA23}"/>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7B61EC0E-FF8F-62FF-3F0E-857F90EA6793}"/>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3F2EB1C8-FA54-D652-6418-D74FE582F290}"/>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9008CDFF-CDA3-DF4B-E208-72E6F2853E7F}"/>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CE5D057F-6EE4-D811-13B4-1E92DD92CBC8}"/>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4721B64C-B0F7-9F48-CBC0-A56668624505}"/>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A2D9EBF4-2E79-3F0F-6501-E11E0BABCDEF}"/>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Aggregator</a:t>
            </a:r>
          </a:p>
        </p:txBody>
      </p:sp>
      <p:sp>
        <p:nvSpPr>
          <p:cNvPr id="12" name="Rectangle: Rounded Corners 11">
            <a:extLst>
              <a:ext uri="{FF2B5EF4-FFF2-40B4-BE49-F238E27FC236}">
                <a16:creationId xmlns:a16="http://schemas.microsoft.com/office/drawing/2014/main" id="{DD5CCB69-0B00-9BDA-13F1-4A2F5EDF06D2}"/>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C9356F59-F84F-7E27-8CE5-E300B3CC9E27}"/>
              </a:ext>
            </a:extLst>
          </p:cNvPr>
          <p:cNvSpPr/>
          <p:nvPr/>
        </p:nvSpPr>
        <p:spPr>
          <a:xfrm>
            <a:off x="548253"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Consumer</a:t>
            </a:r>
          </a:p>
        </p:txBody>
      </p:sp>
      <p:sp>
        <p:nvSpPr>
          <p:cNvPr id="14" name="Rectangle: Rounded Corners 13">
            <a:extLst>
              <a:ext uri="{FF2B5EF4-FFF2-40B4-BE49-F238E27FC236}">
                <a16:creationId xmlns:a16="http://schemas.microsoft.com/office/drawing/2014/main" id="{41430B5B-5522-18B1-FE41-E3429C8A87E1}"/>
              </a:ext>
            </a:extLst>
          </p:cNvPr>
          <p:cNvSpPr/>
          <p:nvPr/>
        </p:nvSpPr>
        <p:spPr>
          <a:xfrm>
            <a:off x="548254"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139893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A screenshot of a computer&#10;&#10;AI-generated content may be incorrect.">
            <a:extLst>
              <a:ext uri="{FF2B5EF4-FFF2-40B4-BE49-F238E27FC236}">
                <a16:creationId xmlns:a16="http://schemas.microsoft.com/office/drawing/2014/main" id="{F28EC17A-ADD7-FDF5-9760-9927DF271E06}"/>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838407" y="176080"/>
            <a:ext cx="4620270" cy="2019582"/>
          </a:xfrm>
        </p:spPr>
      </p:pic>
      <p:sp>
        <p:nvSpPr>
          <p:cNvPr id="5" name="Title 3">
            <a:extLst>
              <a:ext uri="{FF2B5EF4-FFF2-40B4-BE49-F238E27FC236}">
                <a16:creationId xmlns:a16="http://schemas.microsoft.com/office/drawing/2014/main" id="{25A5C4F7-B52C-24E6-FFE3-DDB4F18234AA}"/>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2369A192-1856-49D4-5CD9-72D8890224F7}"/>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5B5255D5-25BE-E47A-C33C-F2A01C6BFCA3}"/>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Queues</a:t>
            </a:r>
          </a:p>
        </p:txBody>
      </p:sp>
      <p:sp>
        <p:nvSpPr>
          <p:cNvPr id="8" name="Rectangle: Rounded Corners 7">
            <a:extLst>
              <a:ext uri="{FF2B5EF4-FFF2-40B4-BE49-F238E27FC236}">
                <a16:creationId xmlns:a16="http://schemas.microsoft.com/office/drawing/2014/main" id="{86C61C69-1F9D-7115-420B-7248E701A133}"/>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EA4361C8-6D4C-C2DC-A16A-3FAA67A1E46C}"/>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C411BB8B-6873-7D7A-FB68-F352642E9382}"/>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660B84F2-E118-C41D-272E-A3B34B7543DA}"/>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Aggregator</a:t>
            </a:r>
          </a:p>
        </p:txBody>
      </p:sp>
      <p:sp>
        <p:nvSpPr>
          <p:cNvPr id="12" name="Rectangle: Rounded Corners 11">
            <a:extLst>
              <a:ext uri="{FF2B5EF4-FFF2-40B4-BE49-F238E27FC236}">
                <a16:creationId xmlns:a16="http://schemas.microsoft.com/office/drawing/2014/main" id="{73420A27-EC4B-2DED-93BC-2E1DE232E41C}"/>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80043B06-173C-C824-B8DC-71457617EBE6}"/>
              </a:ext>
            </a:extLst>
          </p:cNvPr>
          <p:cNvSpPr/>
          <p:nvPr/>
        </p:nvSpPr>
        <p:spPr>
          <a:xfrm>
            <a:off x="548253"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Consumer</a:t>
            </a:r>
          </a:p>
        </p:txBody>
      </p:sp>
      <p:sp>
        <p:nvSpPr>
          <p:cNvPr id="14" name="Rectangle: Rounded Corners 13">
            <a:extLst>
              <a:ext uri="{FF2B5EF4-FFF2-40B4-BE49-F238E27FC236}">
                <a16:creationId xmlns:a16="http://schemas.microsoft.com/office/drawing/2014/main" id="{8A3452B9-E260-DB07-A827-0555D8A47C78}"/>
              </a:ext>
            </a:extLst>
          </p:cNvPr>
          <p:cNvSpPr/>
          <p:nvPr/>
        </p:nvSpPr>
        <p:spPr>
          <a:xfrm>
            <a:off x="548254"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Primary Context Box">
            <a:extLst>
              <a:ext uri="{FF2B5EF4-FFF2-40B4-BE49-F238E27FC236}">
                <a16:creationId xmlns:a16="http://schemas.microsoft.com/office/drawing/2014/main" id="{46AF8FDF-95A5-8ECF-9F1A-2E8C0BFC818B}"/>
              </a:ext>
            </a:extLst>
          </p:cNvPr>
          <p:cNvSpPr/>
          <p:nvPr/>
        </p:nvSpPr>
        <p:spPr>
          <a:xfrm>
            <a:off x="548252" y="418365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pic>
        <p:nvPicPr>
          <p:cNvPr id="20" name="Picture 19" descr="A screenshot of a computer&#10;&#10;AI-generated content may be incorrect.">
            <a:extLst>
              <a:ext uri="{FF2B5EF4-FFF2-40B4-BE49-F238E27FC236}">
                <a16:creationId xmlns:a16="http://schemas.microsoft.com/office/drawing/2014/main" id="{091F8EAA-7CDE-28CE-4B35-49BEFA7E61B6}"/>
              </a:ext>
            </a:extLst>
          </p:cNvPr>
          <p:cNvPicPr>
            <a:picLocks noChangeAspect="1"/>
          </p:cNvPicPr>
          <p:nvPr/>
        </p:nvPicPr>
        <p:blipFill rotWithShape="1">
          <a:blip r:embed="rId3">
            <a:extLst>
              <a:ext uri="{28A0092B-C50C-407E-A947-70E740481C1C}">
                <a14:useLocalDpi xmlns:a14="http://schemas.microsoft.com/office/drawing/2010/main"/>
              </a:ext>
            </a:extLst>
          </a:blip>
          <a:srcRect/>
          <a:stretch>
            <a:fillRect/>
          </a:stretch>
        </p:blipFill>
        <p:spPr>
          <a:xfrm>
            <a:off x="4840408" y="2436287"/>
            <a:ext cx="4620270" cy="2019582"/>
          </a:xfrm>
          <a:prstGeom prst="rect">
            <a:avLst/>
          </a:prstGeom>
        </p:spPr>
      </p:pic>
      <p:pic>
        <p:nvPicPr>
          <p:cNvPr id="22" name="Picture 21" descr="A screenshot of a computer&#10;&#10;AI-generated content may be incorrect.">
            <a:extLst>
              <a:ext uri="{FF2B5EF4-FFF2-40B4-BE49-F238E27FC236}">
                <a16:creationId xmlns:a16="http://schemas.microsoft.com/office/drawing/2014/main" id="{18CD9716-CF88-F2E5-E8DE-5374C089DF9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4838407" y="4662338"/>
            <a:ext cx="4620270" cy="2019582"/>
          </a:xfrm>
          <a:prstGeom prst="rect">
            <a:avLst/>
          </a:prstGeom>
        </p:spPr>
      </p:pic>
      <p:sp>
        <p:nvSpPr>
          <p:cNvPr id="23" name="TextBox 22">
            <a:extLst>
              <a:ext uri="{FF2B5EF4-FFF2-40B4-BE49-F238E27FC236}">
                <a16:creationId xmlns:a16="http://schemas.microsoft.com/office/drawing/2014/main" id="{D4456C25-2135-0F4B-A08B-6815D4125B68}"/>
              </a:ext>
            </a:extLst>
          </p:cNvPr>
          <p:cNvSpPr txBox="1"/>
          <p:nvPr/>
        </p:nvSpPr>
        <p:spPr>
          <a:xfrm>
            <a:off x="9795767" y="552801"/>
            <a:ext cx="1151341" cy="400110"/>
          </a:xfrm>
          <a:prstGeom prst="rect">
            <a:avLst/>
          </a:prstGeom>
          <a:noFill/>
        </p:spPr>
        <p:txBody>
          <a:bodyPr wrap="none" rtlCol="0">
            <a:spAutoFit/>
          </a:bodyPr>
          <a:lstStyle/>
          <a:p>
            <a:r>
              <a:rPr lang="en-US" sz="2000" b="1" dirty="0">
                <a:solidFill>
                  <a:schemeClr val="accent6"/>
                </a:solidFill>
              </a:rPr>
              <a:t>Producer</a:t>
            </a:r>
          </a:p>
        </p:txBody>
      </p:sp>
      <p:sp>
        <p:nvSpPr>
          <p:cNvPr id="24" name="TextBox 23">
            <a:extLst>
              <a:ext uri="{FF2B5EF4-FFF2-40B4-BE49-F238E27FC236}">
                <a16:creationId xmlns:a16="http://schemas.microsoft.com/office/drawing/2014/main" id="{9E897E38-DAC5-B11B-39F0-0B657962080B}"/>
              </a:ext>
            </a:extLst>
          </p:cNvPr>
          <p:cNvSpPr txBox="1"/>
          <p:nvPr/>
        </p:nvSpPr>
        <p:spPr>
          <a:xfrm>
            <a:off x="9795766" y="2733188"/>
            <a:ext cx="1360885" cy="400110"/>
          </a:xfrm>
          <a:prstGeom prst="rect">
            <a:avLst/>
          </a:prstGeom>
          <a:noFill/>
        </p:spPr>
        <p:txBody>
          <a:bodyPr wrap="none" rtlCol="0">
            <a:spAutoFit/>
          </a:bodyPr>
          <a:lstStyle/>
          <a:p>
            <a:r>
              <a:rPr lang="en-US" sz="2000" b="1" dirty="0">
                <a:solidFill>
                  <a:schemeClr val="accent6"/>
                </a:solidFill>
              </a:rPr>
              <a:t>Aggregator</a:t>
            </a:r>
          </a:p>
        </p:txBody>
      </p:sp>
      <p:sp>
        <p:nvSpPr>
          <p:cNvPr id="25" name="TextBox 24">
            <a:extLst>
              <a:ext uri="{FF2B5EF4-FFF2-40B4-BE49-F238E27FC236}">
                <a16:creationId xmlns:a16="http://schemas.microsoft.com/office/drawing/2014/main" id="{C4F75650-1F02-F80B-7763-21E3A8D9351E}"/>
              </a:ext>
            </a:extLst>
          </p:cNvPr>
          <p:cNvSpPr txBox="1"/>
          <p:nvPr/>
        </p:nvSpPr>
        <p:spPr>
          <a:xfrm>
            <a:off x="9795765" y="5044894"/>
            <a:ext cx="1266693" cy="400110"/>
          </a:xfrm>
          <a:prstGeom prst="rect">
            <a:avLst/>
          </a:prstGeom>
          <a:noFill/>
        </p:spPr>
        <p:txBody>
          <a:bodyPr wrap="none" rtlCol="0">
            <a:spAutoFit/>
          </a:bodyPr>
          <a:lstStyle/>
          <a:p>
            <a:r>
              <a:rPr lang="en-US" sz="2000" b="1" dirty="0">
                <a:solidFill>
                  <a:schemeClr val="accent6"/>
                </a:solidFill>
              </a:rPr>
              <a:t>Consumer</a:t>
            </a:r>
          </a:p>
        </p:txBody>
      </p:sp>
      <p:pic>
        <p:nvPicPr>
          <p:cNvPr id="27" name="Picture 26" descr="A screenshot of a computer&#10;&#10;AI-generated content may be incorrect.">
            <a:extLst>
              <a:ext uri="{FF2B5EF4-FFF2-40B4-BE49-F238E27FC236}">
                <a16:creationId xmlns:a16="http://schemas.microsoft.com/office/drawing/2014/main" id="{1B21C2A9-4773-76A8-25E7-1C703C04E53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4838407" y="176080"/>
            <a:ext cx="4620270" cy="2019582"/>
          </a:xfrm>
          <a:prstGeom prst="rect">
            <a:avLst/>
          </a:prstGeom>
        </p:spPr>
      </p:pic>
      <p:sp>
        <p:nvSpPr>
          <p:cNvPr id="28" name="Rectangle: Rounded Corners 27">
            <a:extLst>
              <a:ext uri="{FF2B5EF4-FFF2-40B4-BE49-F238E27FC236}">
                <a16:creationId xmlns:a16="http://schemas.microsoft.com/office/drawing/2014/main" id="{6CC2FE4A-F41A-4D14-A369-E01804E0C311}"/>
              </a:ext>
            </a:extLst>
          </p:cNvPr>
          <p:cNvSpPr/>
          <p:nvPr/>
        </p:nvSpPr>
        <p:spPr>
          <a:xfrm>
            <a:off x="548253" y="3558451"/>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30" name="Picture 29" descr="A screenshot of a computer program&#10;&#10;AI-generated content may be incorrect.">
            <a:extLst>
              <a:ext uri="{FF2B5EF4-FFF2-40B4-BE49-F238E27FC236}">
                <a16:creationId xmlns:a16="http://schemas.microsoft.com/office/drawing/2014/main" id="{F899E3C5-825C-B214-4D5B-D80771B3C10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611" r="611"/>
          <a:stretch>
            <a:fillRect/>
          </a:stretch>
        </p:blipFill>
        <p:spPr>
          <a:xfrm>
            <a:off x="4840408" y="2436287"/>
            <a:ext cx="4620270" cy="2019582"/>
          </a:xfrm>
          <a:prstGeom prst="rect">
            <a:avLst/>
          </a:prstGeom>
        </p:spPr>
      </p:pic>
      <p:pic>
        <p:nvPicPr>
          <p:cNvPr id="32" name="Picture 31" descr="A screenshot of a computer&#10;&#10;AI-generated content may be incorrect.">
            <a:extLst>
              <a:ext uri="{FF2B5EF4-FFF2-40B4-BE49-F238E27FC236}">
                <a16:creationId xmlns:a16="http://schemas.microsoft.com/office/drawing/2014/main" id="{78EB63E4-F75D-8205-B49D-1F37D267A0D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403" r="1403"/>
          <a:stretch>
            <a:fillRect/>
          </a:stretch>
        </p:blipFill>
        <p:spPr>
          <a:xfrm>
            <a:off x="4838407" y="4662338"/>
            <a:ext cx="4620270" cy="2019582"/>
          </a:xfrm>
          <a:prstGeom prst="rect">
            <a:avLst/>
          </a:prstGeom>
        </p:spPr>
      </p:pic>
    </p:spTree>
    <p:extLst>
      <p:ext uri="{BB962C8B-B14F-4D97-AF65-F5344CB8AC3E}">
        <p14:creationId xmlns:p14="http://schemas.microsoft.com/office/powerpoint/2010/main" val="120920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up)">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04BC6A-76A1-0972-0ABC-E5520F982C22}"/>
              </a:ext>
            </a:extLst>
          </p:cNvPr>
          <p:cNvSpPr>
            <a:spLocks noGrp="1"/>
          </p:cNvSpPr>
          <p:nvPr>
            <p:ph idx="1"/>
          </p:nvPr>
        </p:nvSpPr>
        <p:spPr/>
        <p:txBody>
          <a:bodyPr/>
          <a:lstStyle/>
          <a:p>
            <a:r>
              <a:rPr lang="en-US" dirty="0"/>
              <a:t>Aggregates related messages for batch processing and data consolidation</a:t>
            </a:r>
          </a:p>
          <a:p>
            <a:r>
              <a:rPr lang="en-US" dirty="0"/>
              <a:t>Enhances efficiency and scalability by reducing the overhead of processing individual messages</a:t>
            </a:r>
          </a:p>
          <a:p>
            <a:r>
              <a:rPr lang="en-US" dirty="0"/>
              <a:t>Provides a unified view of related information, simplifying analysis and decision-making</a:t>
            </a:r>
          </a:p>
        </p:txBody>
      </p:sp>
      <p:sp>
        <p:nvSpPr>
          <p:cNvPr id="3" name="Title 2">
            <a:extLst>
              <a:ext uri="{FF2B5EF4-FFF2-40B4-BE49-F238E27FC236}">
                <a16:creationId xmlns:a16="http://schemas.microsoft.com/office/drawing/2014/main" id="{D080A994-DE80-DA63-A928-F80BF04F0E25}"/>
              </a:ext>
            </a:extLst>
          </p:cNvPr>
          <p:cNvSpPr>
            <a:spLocks noGrp="1"/>
          </p:cNvSpPr>
          <p:nvPr>
            <p:ph type="title"/>
          </p:nvPr>
        </p:nvSpPr>
        <p:spPr/>
        <p:txBody>
          <a:bodyPr/>
          <a:lstStyle/>
          <a:p>
            <a:r>
              <a:rPr lang="en-US" dirty="0"/>
              <a:t>Key Points to Remember</a:t>
            </a:r>
          </a:p>
        </p:txBody>
      </p:sp>
    </p:spTree>
    <p:extLst>
      <p:ext uri="{BB962C8B-B14F-4D97-AF65-F5344CB8AC3E}">
        <p14:creationId xmlns:p14="http://schemas.microsoft.com/office/powerpoint/2010/main" val="191971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69A2-6C62-849E-0073-E3AC3B268780}"/>
              </a:ext>
            </a:extLst>
          </p:cNvPr>
          <p:cNvSpPr>
            <a:spLocks noGrp="1"/>
          </p:cNvSpPr>
          <p:nvPr>
            <p:ph type="title"/>
          </p:nvPr>
        </p:nvSpPr>
        <p:spPr/>
        <p:txBody>
          <a:bodyPr/>
          <a:lstStyle/>
          <a:p>
            <a:r>
              <a:rPr lang="en-US" dirty="0"/>
              <a:t>Routing and Processing</a:t>
            </a:r>
          </a:p>
        </p:txBody>
      </p:sp>
      <p:sp>
        <p:nvSpPr>
          <p:cNvPr id="3" name="Text Placeholder 2">
            <a:extLst>
              <a:ext uri="{FF2B5EF4-FFF2-40B4-BE49-F238E27FC236}">
                <a16:creationId xmlns:a16="http://schemas.microsoft.com/office/drawing/2014/main" id="{FAC97039-B92C-8875-304D-77D9CCDBE138}"/>
              </a:ext>
            </a:extLst>
          </p:cNvPr>
          <p:cNvSpPr>
            <a:spLocks noGrp="1"/>
          </p:cNvSpPr>
          <p:nvPr>
            <p:ph type="body" sz="quarter" idx="10"/>
          </p:nvPr>
        </p:nvSpPr>
        <p:spPr/>
        <p:txBody>
          <a:bodyPr/>
          <a:lstStyle/>
          <a:p>
            <a:r>
              <a:rPr lang="en-US" dirty="0"/>
              <a:t>Pattern 5: Scatter-Gather Pattern</a:t>
            </a:r>
          </a:p>
        </p:txBody>
      </p:sp>
    </p:spTree>
    <p:extLst>
      <p:ext uri="{BB962C8B-B14F-4D97-AF65-F5344CB8AC3E}">
        <p14:creationId xmlns:p14="http://schemas.microsoft.com/office/powerpoint/2010/main" val="642777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55F4F-DA8C-0C0D-C2F2-3C618A807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9525E-2F05-2356-0467-D393341326F4}"/>
              </a:ext>
            </a:extLst>
          </p:cNvPr>
          <p:cNvSpPr>
            <a:spLocks noGrp="1"/>
          </p:cNvSpPr>
          <p:nvPr>
            <p:ph type="title"/>
          </p:nvPr>
        </p:nvSpPr>
        <p:spPr/>
        <p:txBody>
          <a:bodyPr>
            <a:normAutofit/>
          </a:bodyPr>
          <a:lstStyle/>
          <a:p>
            <a:r>
              <a:rPr lang="en-US" dirty="0"/>
              <a:t>What is the Scatter-Gather Pattern</a:t>
            </a:r>
          </a:p>
        </p:txBody>
      </p:sp>
      <p:sp>
        <p:nvSpPr>
          <p:cNvPr id="3" name="Primary Context Box">
            <a:extLst>
              <a:ext uri="{FF2B5EF4-FFF2-40B4-BE49-F238E27FC236}">
                <a16:creationId xmlns:a16="http://schemas.microsoft.com/office/drawing/2014/main" id="{1CD32727-FFC6-6755-0D3F-DF765815C3C0}"/>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Request sent to multiple recipients and responses are aggregated</a:t>
            </a:r>
          </a:p>
        </p:txBody>
      </p:sp>
      <p:sp>
        <p:nvSpPr>
          <p:cNvPr id="4" name="Secondary Content Box">
            <a:extLst>
              <a:ext uri="{FF2B5EF4-FFF2-40B4-BE49-F238E27FC236}">
                <a16:creationId xmlns:a16="http://schemas.microsoft.com/office/drawing/2014/main" id="{BB60B139-4E27-73F3-E766-3E55C7F35EFB}"/>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Parallel processing and aggregation of results</a:t>
            </a:r>
          </a:p>
        </p:txBody>
      </p:sp>
    </p:spTree>
    <p:extLst>
      <p:ext uri="{BB962C8B-B14F-4D97-AF65-F5344CB8AC3E}">
        <p14:creationId xmlns:p14="http://schemas.microsoft.com/office/powerpoint/2010/main" val="140470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B610A-FFBC-9BDF-DB7C-38292F9D8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5D6F7-9AE1-1413-F416-AA5140792F05}"/>
              </a:ext>
            </a:extLst>
          </p:cNvPr>
          <p:cNvSpPr>
            <a:spLocks noGrp="1"/>
          </p:cNvSpPr>
          <p:nvPr>
            <p:ph type="title"/>
          </p:nvPr>
        </p:nvSpPr>
        <p:spPr/>
        <p:txBody>
          <a:bodyPr/>
          <a:lstStyle/>
          <a:p>
            <a:r>
              <a:rPr lang="en-US" dirty="0"/>
              <a:t>Key Components</a:t>
            </a:r>
          </a:p>
        </p:txBody>
      </p:sp>
      <p:grpSp>
        <p:nvGrpSpPr>
          <p:cNvPr id="47" name="Group 46">
            <a:extLst>
              <a:ext uri="{FF2B5EF4-FFF2-40B4-BE49-F238E27FC236}">
                <a16:creationId xmlns:a16="http://schemas.microsoft.com/office/drawing/2014/main" id="{925F4959-D713-EC8C-28A3-2A00F811A758}"/>
              </a:ext>
            </a:extLst>
          </p:cNvPr>
          <p:cNvGrpSpPr/>
          <p:nvPr/>
        </p:nvGrpSpPr>
        <p:grpSpPr>
          <a:xfrm>
            <a:off x="497560" y="1770375"/>
            <a:ext cx="1293151" cy="3264589"/>
            <a:chOff x="497560" y="1770375"/>
            <a:chExt cx="1293151" cy="3264589"/>
          </a:xfrm>
        </p:grpSpPr>
        <p:grpSp>
          <p:nvGrpSpPr>
            <p:cNvPr id="48" name="Group 47">
              <a:extLst>
                <a:ext uri="{FF2B5EF4-FFF2-40B4-BE49-F238E27FC236}">
                  <a16:creationId xmlns:a16="http://schemas.microsoft.com/office/drawing/2014/main" id="{2D066F34-33B6-2722-8E17-05841BD89610}"/>
                </a:ext>
              </a:extLst>
            </p:cNvPr>
            <p:cNvGrpSpPr/>
            <p:nvPr/>
          </p:nvGrpSpPr>
          <p:grpSpPr>
            <a:xfrm>
              <a:off x="497560" y="1770375"/>
              <a:ext cx="1293151" cy="3264589"/>
              <a:chOff x="1745124" y="2044011"/>
              <a:chExt cx="1293151" cy="3264589"/>
            </a:xfrm>
          </p:grpSpPr>
          <p:sp>
            <p:nvSpPr>
              <p:cNvPr id="50" name="Rectangle: Rounded Corners 49">
                <a:extLst>
                  <a:ext uri="{FF2B5EF4-FFF2-40B4-BE49-F238E27FC236}">
                    <a16:creationId xmlns:a16="http://schemas.microsoft.com/office/drawing/2014/main" id="{90EFAB6C-DB89-A8B7-0F04-1A362664D7B1}"/>
                  </a:ext>
                </a:extLst>
              </p:cNvPr>
              <p:cNvSpPr/>
              <p:nvPr/>
            </p:nvSpPr>
            <p:spPr>
              <a:xfrm>
                <a:off x="1751415" y="2065405"/>
                <a:ext cx="1286860" cy="318769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C0E1AA4-0A1B-DE4F-68CF-2160BB7EDB6D}"/>
                  </a:ext>
                </a:extLst>
              </p:cNvPr>
              <p:cNvSpPr/>
              <p:nvPr/>
            </p:nvSpPr>
            <p:spPr>
              <a:xfrm>
                <a:off x="1745124" y="2418728"/>
                <a:ext cx="1281513" cy="2889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2A68AA86-594C-C692-A28C-5206FA031276}"/>
                  </a:ext>
                </a:extLst>
              </p:cNvPr>
              <p:cNvSpPr/>
              <p:nvPr/>
            </p:nvSpPr>
            <p:spPr>
              <a:xfrm>
                <a:off x="1745124" y="2057400"/>
                <a:ext cx="1293151" cy="318770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3" name="TextBox 52">
                <a:extLst>
                  <a:ext uri="{FF2B5EF4-FFF2-40B4-BE49-F238E27FC236}">
                    <a16:creationId xmlns:a16="http://schemas.microsoft.com/office/drawing/2014/main" id="{65A59E04-1DCB-BF1B-7BE8-922AC53E7034}"/>
                  </a:ext>
                </a:extLst>
              </p:cNvPr>
              <p:cNvSpPr txBox="1"/>
              <p:nvPr/>
            </p:nvSpPr>
            <p:spPr>
              <a:xfrm>
                <a:off x="1818790" y="2044011"/>
                <a:ext cx="1152110" cy="369332"/>
              </a:xfrm>
              <a:prstGeom prst="rect">
                <a:avLst/>
              </a:prstGeom>
              <a:noFill/>
            </p:spPr>
            <p:txBody>
              <a:bodyPr wrap="none" rtlCol="0">
                <a:spAutoFit/>
              </a:bodyPr>
              <a:lstStyle/>
              <a:p>
                <a:r>
                  <a:rPr lang="en-US" b="1" dirty="0">
                    <a:solidFill>
                      <a:schemeClr val="bg1"/>
                    </a:solidFill>
                  </a:rPr>
                  <a:t>Requester</a:t>
                </a:r>
              </a:p>
            </p:txBody>
          </p:sp>
        </p:grpSp>
        <p:sp>
          <p:nvSpPr>
            <p:cNvPr id="49" name="TextBox 48">
              <a:extLst>
                <a:ext uri="{FF2B5EF4-FFF2-40B4-BE49-F238E27FC236}">
                  <a16:creationId xmlns:a16="http://schemas.microsoft.com/office/drawing/2014/main" id="{452D6333-E651-AD96-8C58-5DA34B9344A3}"/>
                </a:ext>
              </a:extLst>
            </p:cNvPr>
            <p:cNvSpPr txBox="1"/>
            <p:nvPr/>
          </p:nvSpPr>
          <p:spPr>
            <a:xfrm>
              <a:off x="497560" y="2460284"/>
              <a:ext cx="1195622" cy="1815882"/>
            </a:xfrm>
            <a:prstGeom prst="rect">
              <a:avLst/>
            </a:prstGeom>
            <a:noFill/>
          </p:spPr>
          <p:txBody>
            <a:bodyPr wrap="square" rtlCol="0">
              <a:spAutoFit/>
            </a:bodyPr>
            <a:lstStyle/>
            <a:p>
              <a:pPr algn="ctr"/>
              <a:r>
                <a:rPr lang="en-US" sz="1400" dirty="0"/>
                <a:t>Component or service that initiates the scatter request and waits for the gathered responses.</a:t>
              </a:r>
            </a:p>
          </p:txBody>
        </p:sp>
      </p:grpSp>
      <p:grpSp>
        <p:nvGrpSpPr>
          <p:cNvPr id="54" name="Group 53">
            <a:extLst>
              <a:ext uri="{FF2B5EF4-FFF2-40B4-BE49-F238E27FC236}">
                <a16:creationId xmlns:a16="http://schemas.microsoft.com/office/drawing/2014/main" id="{80B04E7F-2FF0-8120-9244-5891029A8725}"/>
              </a:ext>
            </a:extLst>
          </p:cNvPr>
          <p:cNvGrpSpPr/>
          <p:nvPr/>
        </p:nvGrpSpPr>
        <p:grpSpPr>
          <a:xfrm>
            <a:off x="1883055" y="1755676"/>
            <a:ext cx="5076398" cy="3225101"/>
            <a:chOff x="1883055" y="1755676"/>
            <a:chExt cx="5076398" cy="3225101"/>
          </a:xfrm>
        </p:grpSpPr>
        <p:grpSp>
          <p:nvGrpSpPr>
            <p:cNvPr id="55" name="Group 54">
              <a:extLst>
                <a:ext uri="{FF2B5EF4-FFF2-40B4-BE49-F238E27FC236}">
                  <a16:creationId xmlns:a16="http://schemas.microsoft.com/office/drawing/2014/main" id="{9E83B870-A660-9AFA-7CAF-F8A21C92F02F}"/>
                </a:ext>
              </a:extLst>
            </p:cNvPr>
            <p:cNvGrpSpPr/>
            <p:nvPr/>
          </p:nvGrpSpPr>
          <p:grpSpPr>
            <a:xfrm>
              <a:off x="1883055" y="1755676"/>
              <a:ext cx="5076398" cy="3225101"/>
              <a:chOff x="2111802" y="1970853"/>
              <a:chExt cx="5076398" cy="3225101"/>
            </a:xfrm>
          </p:grpSpPr>
          <p:sp>
            <p:nvSpPr>
              <p:cNvPr id="57" name="Rectangle: Rounded Corners 56">
                <a:extLst>
                  <a:ext uri="{FF2B5EF4-FFF2-40B4-BE49-F238E27FC236}">
                    <a16:creationId xmlns:a16="http://schemas.microsoft.com/office/drawing/2014/main" id="{FAAE3250-6F3E-C475-D05D-24EE8A633668}"/>
                  </a:ext>
                </a:extLst>
              </p:cNvPr>
              <p:cNvSpPr/>
              <p:nvPr/>
            </p:nvSpPr>
            <p:spPr>
              <a:xfrm>
                <a:off x="2123440" y="1970853"/>
                <a:ext cx="5011970" cy="32090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993D364-C939-EFD2-2A2A-836B9E0FAA26}"/>
                  </a:ext>
                </a:extLst>
              </p:cNvPr>
              <p:cNvSpPr/>
              <p:nvPr/>
            </p:nvSpPr>
            <p:spPr>
              <a:xfrm>
                <a:off x="2111802" y="2361578"/>
                <a:ext cx="5076398"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6F9D2FAF-E9D2-39F9-7816-3D8BF103C82F}"/>
                  </a:ext>
                </a:extLst>
              </p:cNvPr>
              <p:cNvSpPr/>
              <p:nvPr/>
            </p:nvSpPr>
            <p:spPr>
              <a:xfrm>
                <a:off x="2123440" y="1978857"/>
                <a:ext cx="5011970" cy="320909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0" name="TextBox 59">
                <a:extLst>
                  <a:ext uri="{FF2B5EF4-FFF2-40B4-BE49-F238E27FC236}">
                    <a16:creationId xmlns:a16="http://schemas.microsoft.com/office/drawing/2014/main" id="{594D0C95-8A0B-034E-C2AD-A5F59E27DEFF}"/>
                  </a:ext>
                </a:extLst>
              </p:cNvPr>
              <p:cNvSpPr txBox="1"/>
              <p:nvPr/>
            </p:nvSpPr>
            <p:spPr>
              <a:xfrm>
                <a:off x="2358540" y="1985552"/>
                <a:ext cx="4404210" cy="369332"/>
              </a:xfrm>
              <a:prstGeom prst="rect">
                <a:avLst/>
              </a:prstGeom>
              <a:noFill/>
            </p:spPr>
            <p:txBody>
              <a:bodyPr wrap="square" rtlCol="0">
                <a:spAutoFit/>
              </a:bodyPr>
              <a:lstStyle/>
              <a:p>
                <a:pPr algn="ctr"/>
                <a:r>
                  <a:rPr lang="en-US" b="1" dirty="0">
                    <a:solidFill>
                      <a:schemeClr val="bg1"/>
                    </a:solidFill>
                  </a:rPr>
                  <a:t>Scattered Recipients</a:t>
                </a:r>
              </a:p>
            </p:txBody>
          </p:sp>
        </p:grpSp>
        <p:sp>
          <p:nvSpPr>
            <p:cNvPr id="56" name="TextBox 55">
              <a:extLst>
                <a:ext uri="{FF2B5EF4-FFF2-40B4-BE49-F238E27FC236}">
                  <a16:creationId xmlns:a16="http://schemas.microsoft.com/office/drawing/2014/main" id="{F4D8AD05-1AAF-BC0D-9EC3-8A03FDC3105C}"/>
                </a:ext>
              </a:extLst>
            </p:cNvPr>
            <p:cNvSpPr txBox="1"/>
            <p:nvPr/>
          </p:nvSpPr>
          <p:spPr>
            <a:xfrm>
              <a:off x="2464628" y="2877786"/>
              <a:ext cx="3734540" cy="1015663"/>
            </a:xfrm>
            <a:prstGeom prst="rect">
              <a:avLst/>
            </a:prstGeom>
            <a:noFill/>
          </p:spPr>
          <p:txBody>
            <a:bodyPr wrap="square" rtlCol="0">
              <a:spAutoFit/>
            </a:bodyPr>
            <a:lstStyle/>
            <a:p>
              <a:pPr algn="ctr"/>
              <a:r>
                <a:rPr lang="en-US" sz="2000" dirty="0"/>
                <a:t>Multiple components or services that receive the scatter request and process it in parallel.</a:t>
              </a:r>
            </a:p>
          </p:txBody>
        </p:sp>
      </p:grpSp>
      <p:grpSp>
        <p:nvGrpSpPr>
          <p:cNvPr id="61" name="Group 60">
            <a:extLst>
              <a:ext uri="{FF2B5EF4-FFF2-40B4-BE49-F238E27FC236}">
                <a16:creationId xmlns:a16="http://schemas.microsoft.com/office/drawing/2014/main" id="{94A4D3A2-F55D-A905-BD40-64883668063E}"/>
              </a:ext>
            </a:extLst>
          </p:cNvPr>
          <p:cNvGrpSpPr/>
          <p:nvPr/>
        </p:nvGrpSpPr>
        <p:grpSpPr>
          <a:xfrm>
            <a:off x="6954915" y="1736816"/>
            <a:ext cx="4739525" cy="3262819"/>
            <a:chOff x="6954915" y="1736816"/>
            <a:chExt cx="4739525" cy="3262819"/>
          </a:xfrm>
        </p:grpSpPr>
        <p:grpSp>
          <p:nvGrpSpPr>
            <p:cNvPr id="62" name="Group 61">
              <a:extLst>
                <a:ext uri="{FF2B5EF4-FFF2-40B4-BE49-F238E27FC236}">
                  <a16:creationId xmlns:a16="http://schemas.microsoft.com/office/drawing/2014/main" id="{80A74C2F-5E77-DAB1-419B-13BAF8FC5CE9}"/>
                </a:ext>
              </a:extLst>
            </p:cNvPr>
            <p:cNvGrpSpPr/>
            <p:nvPr/>
          </p:nvGrpSpPr>
          <p:grpSpPr>
            <a:xfrm>
              <a:off x="6954915" y="1736816"/>
              <a:ext cx="4739525" cy="3262819"/>
              <a:chOff x="7331824" y="1926441"/>
              <a:chExt cx="4739525" cy="3262819"/>
            </a:xfrm>
          </p:grpSpPr>
          <p:sp>
            <p:nvSpPr>
              <p:cNvPr id="64" name="Rectangle: Rounded Corners 63">
                <a:extLst>
                  <a:ext uri="{FF2B5EF4-FFF2-40B4-BE49-F238E27FC236}">
                    <a16:creationId xmlns:a16="http://schemas.microsoft.com/office/drawing/2014/main" id="{75F39F34-0D8B-52E2-6385-E5E46A63AFA2}"/>
                  </a:ext>
                </a:extLst>
              </p:cNvPr>
              <p:cNvSpPr/>
              <p:nvPr/>
            </p:nvSpPr>
            <p:spPr>
              <a:xfrm>
                <a:off x="7370510" y="1935755"/>
                <a:ext cx="4647962" cy="32441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035C0B2-219C-8738-AA10-D1660A941C9E}"/>
                  </a:ext>
                </a:extLst>
              </p:cNvPr>
              <p:cNvSpPr/>
              <p:nvPr/>
            </p:nvSpPr>
            <p:spPr>
              <a:xfrm>
                <a:off x="7331824" y="2354884"/>
                <a:ext cx="4739525"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1E306CD7-B911-7572-AEE9-EE4CB7336F31}"/>
                  </a:ext>
                </a:extLst>
              </p:cNvPr>
              <p:cNvSpPr/>
              <p:nvPr/>
            </p:nvSpPr>
            <p:spPr>
              <a:xfrm>
                <a:off x="7370510" y="1926441"/>
                <a:ext cx="4647962" cy="324419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7" name="TextBox 66">
                <a:extLst>
                  <a:ext uri="{FF2B5EF4-FFF2-40B4-BE49-F238E27FC236}">
                    <a16:creationId xmlns:a16="http://schemas.microsoft.com/office/drawing/2014/main" id="{BD777081-6841-FA8C-3B21-03AF02CFF02A}"/>
                  </a:ext>
                </a:extLst>
              </p:cNvPr>
              <p:cNvSpPr txBox="1"/>
              <p:nvPr/>
            </p:nvSpPr>
            <p:spPr>
              <a:xfrm>
                <a:off x="7696200" y="1976238"/>
                <a:ext cx="4117206" cy="369332"/>
              </a:xfrm>
              <a:prstGeom prst="rect">
                <a:avLst/>
              </a:prstGeom>
              <a:noFill/>
            </p:spPr>
            <p:txBody>
              <a:bodyPr wrap="square" rtlCol="0">
                <a:spAutoFit/>
              </a:bodyPr>
              <a:lstStyle/>
              <a:p>
                <a:pPr algn="ctr"/>
                <a:r>
                  <a:rPr lang="en-US" b="1" dirty="0">
                    <a:solidFill>
                      <a:schemeClr val="bg1"/>
                    </a:solidFill>
                  </a:rPr>
                  <a:t>Gatherer</a:t>
                </a:r>
              </a:p>
            </p:txBody>
          </p:sp>
        </p:grpSp>
        <p:sp>
          <p:nvSpPr>
            <p:cNvPr id="63" name="TextBox 62">
              <a:extLst>
                <a:ext uri="{FF2B5EF4-FFF2-40B4-BE49-F238E27FC236}">
                  <a16:creationId xmlns:a16="http://schemas.microsoft.com/office/drawing/2014/main" id="{59DB0C82-DF3B-2621-FD44-6E0B15A99B5E}"/>
                </a:ext>
              </a:extLst>
            </p:cNvPr>
            <p:cNvSpPr txBox="1"/>
            <p:nvPr/>
          </p:nvSpPr>
          <p:spPr>
            <a:xfrm>
              <a:off x="7319291" y="2774420"/>
              <a:ext cx="3734540" cy="1631216"/>
            </a:xfrm>
            <a:prstGeom prst="rect">
              <a:avLst/>
            </a:prstGeom>
            <a:noFill/>
          </p:spPr>
          <p:txBody>
            <a:bodyPr wrap="square" rtlCol="0">
              <a:spAutoFit/>
            </a:bodyPr>
            <a:lstStyle/>
            <a:p>
              <a:pPr algn="ctr"/>
              <a:r>
                <a:rPr lang="en-US" sz="2000" dirty="0"/>
                <a:t>The component or service that collects the responses from the scattered recipients, aggregates them, and produces the final result.</a:t>
              </a:r>
            </a:p>
          </p:txBody>
        </p:sp>
      </p:grpSp>
    </p:spTree>
    <p:extLst>
      <p:ext uri="{BB962C8B-B14F-4D97-AF65-F5344CB8AC3E}">
        <p14:creationId xmlns:p14="http://schemas.microsoft.com/office/powerpoint/2010/main" val="424896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8068-5EE2-0798-F787-96100EB3993C}"/>
              </a:ext>
            </a:extLst>
          </p:cNvPr>
          <p:cNvSpPr>
            <a:spLocks noGrp="1"/>
          </p:cNvSpPr>
          <p:nvPr>
            <p:ph type="title"/>
          </p:nvPr>
        </p:nvSpPr>
        <p:spPr/>
        <p:txBody>
          <a:bodyPr/>
          <a:lstStyle/>
          <a:p>
            <a:r>
              <a:rPr lang="en-US" dirty="0"/>
              <a:t>Flow</a:t>
            </a:r>
          </a:p>
        </p:txBody>
      </p:sp>
      <p:grpSp>
        <p:nvGrpSpPr>
          <p:cNvPr id="3" name="Group 2">
            <a:extLst>
              <a:ext uri="{FF2B5EF4-FFF2-40B4-BE49-F238E27FC236}">
                <a16:creationId xmlns:a16="http://schemas.microsoft.com/office/drawing/2014/main" id="{46CFC62E-3573-FE24-C42B-2EAF887CC9B2}"/>
              </a:ext>
            </a:extLst>
          </p:cNvPr>
          <p:cNvGrpSpPr/>
          <p:nvPr/>
        </p:nvGrpSpPr>
        <p:grpSpPr>
          <a:xfrm>
            <a:off x="6664896" y="1763795"/>
            <a:ext cx="4739525" cy="3262819"/>
            <a:chOff x="7331824" y="1926441"/>
            <a:chExt cx="4739525" cy="3262819"/>
          </a:xfrm>
        </p:grpSpPr>
        <p:sp>
          <p:nvSpPr>
            <p:cNvPr id="4" name="Rectangle: Rounded Corners 3">
              <a:extLst>
                <a:ext uri="{FF2B5EF4-FFF2-40B4-BE49-F238E27FC236}">
                  <a16:creationId xmlns:a16="http://schemas.microsoft.com/office/drawing/2014/main" id="{D4C1EA2B-C0E0-8E27-E5E5-42B4FCD65B92}"/>
                </a:ext>
              </a:extLst>
            </p:cNvPr>
            <p:cNvSpPr/>
            <p:nvPr/>
          </p:nvSpPr>
          <p:spPr>
            <a:xfrm>
              <a:off x="7370510" y="1935755"/>
              <a:ext cx="4647962" cy="32441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372260D-EA4D-9843-C835-C19EFCD64EAC}"/>
                </a:ext>
              </a:extLst>
            </p:cNvPr>
            <p:cNvSpPr/>
            <p:nvPr/>
          </p:nvSpPr>
          <p:spPr>
            <a:xfrm>
              <a:off x="7331824" y="2354884"/>
              <a:ext cx="4739525"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0620A58-6F14-C9B9-B889-EFF82A83A386}"/>
                </a:ext>
              </a:extLst>
            </p:cNvPr>
            <p:cNvSpPr/>
            <p:nvPr/>
          </p:nvSpPr>
          <p:spPr>
            <a:xfrm>
              <a:off x="7370510" y="1926441"/>
              <a:ext cx="4647962" cy="324419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ADCBC0A2-8972-E1C5-3AE6-06CFBF125726}"/>
                </a:ext>
              </a:extLst>
            </p:cNvPr>
            <p:cNvSpPr txBox="1"/>
            <p:nvPr/>
          </p:nvSpPr>
          <p:spPr>
            <a:xfrm>
              <a:off x="7696200" y="1976238"/>
              <a:ext cx="4117206" cy="369332"/>
            </a:xfrm>
            <a:prstGeom prst="rect">
              <a:avLst/>
            </a:prstGeom>
            <a:noFill/>
          </p:spPr>
          <p:txBody>
            <a:bodyPr wrap="square" rtlCol="0">
              <a:spAutoFit/>
            </a:bodyPr>
            <a:lstStyle/>
            <a:p>
              <a:pPr algn="ctr"/>
              <a:r>
                <a:rPr lang="en-US" b="1" dirty="0">
                  <a:solidFill>
                    <a:schemeClr val="bg1"/>
                  </a:solidFill>
                </a:rPr>
                <a:t>Gatherer</a:t>
              </a:r>
            </a:p>
          </p:txBody>
        </p:sp>
      </p:grpSp>
      <p:grpSp>
        <p:nvGrpSpPr>
          <p:cNvPr id="8" name="Group 7">
            <a:extLst>
              <a:ext uri="{FF2B5EF4-FFF2-40B4-BE49-F238E27FC236}">
                <a16:creationId xmlns:a16="http://schemas.microsoft.com/office/drawing/2014/main" id="{71335319-5B40-31FD-258C-82CBF85A510A}"/>
              </a:ext>
            </a:extLst>
          </p:cNvPr>
          <p:cNvGrpSpPr/>
          <p:nvPr/>
        </p:nvGrpSpPr>
        <p:grpSpPr>
          <a:xfrm>
            <a:off x="1593036" y="1782655"/>
            <a:ext cx="5076398" cy="3225101"/>
            <a:chOff x="2111802" y="1970853"/>
            <a:chExt cx="5076398" cy="3225101"/>
          </a:xfrm>
        </p:grpSpPr>
        <p:sp>
          <p:nvSpPr>
            <p:cNvPr id="9" name="Rectangle: Rounded Corners 8">
              <a:extLst>
                <a:ext uri="{FF2B5EF4-FFF2-40B4-BE49-F238E27FC236}">
                  <a16:creationId xmlns:a16="http://schemas.microsoft.com/office/drawing/2014/main" id="{FCA99045-D131-3DA0-6C1A-025CD4C7D944}"/>
                </a:ext>
              </a:extLst>
            </p:cNvPr>
            <p:cNvSpPr/>
            <p:nvPr/>
          </p:nvSpPr>
          <p:spPr>
            <a:xfrm>
              <a:off x="2123440" y="1970853"/>
              <a:ext cx="5011970" cy="32090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1A9DC31-C5E1-B27A-12F8-7DCA572D7312}"/>
                </a:ext>
              </a:extLst>
            </p:cNvPr>
            <p:cNvSpPr/>
            <p:nvPr/>
          </p:nvSpPr>
          <p:spPr>
            <a:xfrm>
              <a:off x="2111802" y="2361578"/>
              <a:ext cx="5076398"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0F52082-35A5-F59C-6162-BFB786F676C1}"/>
                </a:ext>
              </a:extLst>
            </p:cNvPr>
            <p:cNvSpPr/>
            <p:nvPr/>
          </p:nvSpPr>
          <p:spPr>
            <a:xfrm>
              <a:off x="2123440" y="1978857"/>
              <a:ext cx="5011970" cy="320909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4F688C7F-79B4-422D-C555-51B297F86ED5}"/>
                </a:ext>
              </a:extLst>
            </p:cNvPr>
            <p:cNvSpPr txBox="1"/>
            <p:nvPr/>
          </p:nvSpPr>
          <p:spPr>
            <a:xfrm>
              <a:off x="2358540" y="1985552"/>
              <a:ext cx="4404210" cy="369332"/>
            </a:xfrm>
            <a:prstGeom prst="rect">
              <a:avLst/>
            </a:prstGeom>
            <a:noFill/>
          </p:spPr>
          <p:txBody>
            <a:bodyPr wrap="square" rtlCol="0">
              <a:spAutoFit/>
            </a:bodyPr>
            <a:lstStyle/>
            <a:p>
              <a:pPr algn="ctr"/>
              <a:r>
                <a:rPr lang="en-US" b="1" dirty="0">
                  <a:solidFill>
                    <a:schemeClr val="bg1"/>
                  </a:solidFill>
                </a:rPr>
                <a:t>Scattered Recipients</a:t>
              </a:r>
            </a:p>
          </p:txBody>
        </p:sp>
      </p:grpSp>
      <p:grpSp>
        <p:nvGrpSpPr>
          <p:cNvPr id="13" name="Group 12">
            <a:extLst>
              <a:ext uri="{FF2B5EF4-FFF2-40B4-BE49-F238E27FC236}">
                <a16:creationId xmlns:a16="http://schemas.microsoft.com/office/drawing/2014/main" id="{D89DF24D-4D0E-39F3-4E01-649B7CC7DD46}"/>
              </a:ext>
            </a:extLst>
          </p:cNvPr>
          <p:cNvGrpSpPr/>
          <p:nvPr/>
        </p:nvGrpSpPr>
        <p:grpSpPr>
          <a:xfrm>
            <a:off x="207541" y="1797354"/>
            <a:ext cx="1293151" cy="3264589"/>
            <a:chOff x="1745124" y="2044011"/>
            <a:chExt cx="1293151" cy="3264589"/>
          </a:xfrm>
        </p:grpSpPr>
        <p:sp>
          <p:nvSpPr>
            <p:cNvPr id="14" name="Rectangle: Rounded Corners 13">
              <a:extLst>
                <a:ext uri="{FF2B5EF4-FFF2-40B4-BE49-F238E27FC236}">
                  <a16:creationId xmlns:a16="http://schemas.microsoft.com/office/drawing/2014/main" id="{183879B3-93F6-C040-C67A-E47B593DEE7C}"/>
                </a:ext>
              </a:extLst>
            </p:cNvPr>
            <p:cNvSpPr/>
            <p:nvPr/>
          </p:nvSpPr>
          <p:spPr>
            <a:xfrm>
              <a:off x="1751415" y="2065405"/>
              <a:ext cx="1286860" cy="318769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794E86-F8A8-51BE-BB24-E1D1A2D36E27}"/>
                </a:ext>
              </a:extLst>
            </p:cNvPr>
            <p:cNvSpPr/>
            <p:nvPr/>
          </p:nvSpPr>
          <p:spPr>
            <a:xfrm>
              <a:off x="1745124" y="2418728"/>
              <a:ext cx="1281513" cy="2889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4D47848-D6AB-7010-9099-7D70D6657604}"/>
                </a:ext>
              </a:extLst>
            </p:cNvPr>
            <p:cNvSpPr/>
            <p:nvPr/>
          </p:nvSpPr>
          <p:spPr>
            <a:xfrm>
              <a:off x="1745124" y="2057400"/>
              <a:ext cx="1293151" cy="318770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5DE0862-6C16-F76E-1BCF-7F1F34AAED69}"/>
                </a:ext>
              </a:extLst>
            </p:cNvPr>
            <p:cNvSpPr txBox="1"/>
            <p:nvPr/>
          </p:nvSpPr>
          <p:spPr>
            <a:xfrm>
              <a:off x="1818790" y="2044011"/>
              <a:ext cx="1152110" cy="369332"/>
            </a:xfrm>
            <a:prstGeom prst="rect">
              <a:avLst/>
            </a:prstGeom>
            <a:noFill/>
          </p:spPr>
          <p:txBody>
            <a:bodyPr wrap="none" rtlCol="0">
              <a:spAutoFit/>
            </a:bodyPr>
            <a:lstStyle/>
            <a:p>
              <a:r>
                <a:rPr lang="en-US" b="1" dirty="0">
                  <a:solidFill>
                    <a:schemeClr val="bg1"/>
                  </a:solidFill>
                </a:rPr>
                <a:t>Requester</a:t>
              </a:r>
            </a:p>
          </p:txBody>
        </p:sp>
      </p:grpSp>
      <p:sp>
        <p:nvSpPr>
          <p:cNvPr id="18" name="Oval 17">
            <a:extLst>
              <a:ext uri="{FF2B5EF4-FFF2-40B4-BE49-F238E27FC236}">
                <a16:creationId xmlns:a16="http://schemas.microsoft.com/office/drawing/2014/main" id="{29E38CA5-0560-8BD2-9CEF-74606525C4F2}"/>
              </a:ext>
            </a:extLst>
          </p:cNvPr>
          <p:cNvSpPr/>
          <p:nvPr/>
        </p:nvSpPr>
        <p:spPr>
          <a:xfrm>
            <a:off x="447200" y="320396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9" name="Rectangle: Rounded Corners 18">
            <a:extLst>
              <a:ext uri="{FF2B5EF4-FFF2-40B4-BE49-F238E27FC236}">
                <a16:creationId xmlns:a16="http://schemas.microsoft.com/office/drawing/2014/main" id="{8CBE86A5-9C5C-105D-6CF2-973AAC544F5B}"/>
              </a:ext>
            </a:extLst>
          </p:cNvPr>
          <p:cNvSpPr/>
          <p:nvPr/>
        </p:nvSpPr>
        <p:spPr>
          <a:xfrm>
            <a:off x="1861166" y="2369790"/>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0" name="Rectangle: Rounded Corners 19">
            <a:extLst>
              <a:ext uri="{FF2B5EF4-FFF2-40B4-BE49-F238E27FC236}">
                <a16:creationId xmlns:a16="http://schemas.microsoft.com/office/drawing/2014/main" id="{5A2A2F0C-6454-1627-B047-304279B8937A}"/>
              </a:ext>
            </a:extLst>
          </p:cNvPr>
          <p:cNvSpPr/>
          <p:nvPr/>
        </p:nvSpPr>
        <p:spPr>
          <a:xfrm>
            <a:off x="1861166" y="3228742"/>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1" name="Rectangle: Rounded Corners 20">
            <a:extLst>
              <a:ext uri="{FF2B5EF4-FFF2-40B4-BE49-F238E27FC236}">
                <a16:creationId xmlns:a16="http://schemas.microsoft.com/office/drawing/2014/main" id="{88E6CCC0-30E8-E789-20AE-DFA7C3C5DBEA}"/>
              </a:ext>
            </a:extLst>
          </p:cNvPr>
          <p:cNvSpPr/>
          <p:nvPr/>
        </p:nvSpPr>
        <p:spPr>
          <a:xfrm>
            <a:off x="1861166" y="4158029"/>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8E6D7ED3-778D-512F-10D5-94B12163FE3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151" y="336293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4B295A0C-DBDE-C089-F04B-FA4104F80181}"/>
              </a:ext>
            </a:extLst>
          </p:cNvPr>
          <p:cNvSpPr/>
          <p:nvPr/>
        </p:nvSpPr>
        <p:spPr>
          <a:xfrm>
            <a:off x="6814166" y="3228742"/>
            <a:ext cx="3422076" cy="56380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4" name="Oval 23">
            <a:extLst>
              <a:ext uri="{FF2B5EF4-FFF2-40B4-BE49-F238E27FC236}">
                <a16:creationId xmlns:a16="http://schemas.microsoft.com/office/drawing/2014/main" id="{42E9593C-04A1-9111-5821-05EC76592991}"/>
              </a:ext>
            </a:extLst>
          </p:cNvPr>
          <p:cNvSpPr/>
          <p:nvPr/>
        </p:nvSpPr>
        <p:spPr>
          <a:xfrm>
            <a:off x="5756117" y="231955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5" name="Oval 24">
            <a:extLst>
              <a:ext uri="{FF2B5EF4-FFF2-40B4-BE49-F238E27FC236}">
                <a16:creationId xmlns:a16="http://schemas.microsoft.com/office/drawing/2014/main" id="{15BCAD0E-0C92-AB20-F656-DA019AF7973A}"/>
              </a:ext>
            </a:extLst>
          </p:cNvPr>
          <p:cNvSpPr/>
          <p:nvPr/>
        </p:nvSpPr>
        <p:spPr>
          <a:xfrm>
            <a:off x="5756118" y="320171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6" name="Oval 25">
            <a:extLst>
              <a:ext uri="{FF2B5EF4-FFF2-40B4-BE49-F238E27FC236}">
                <a16:creationId xmlns:a16="http://schemas.microsoft.com/office/drawing/2014/main" id="{83A23431-3533-E104-3ABA-4A04A3CF5B70}"/>
              </a:ext>
            </a:extLst>
          </p:cNvPr>
          <p:cNvSpPr/>
          <p:nvPr/>
        </p:nvSpPr>
        <p:spPr>
          <a:xfrm>
            <a:off x="5756117" y="409643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7" name="Rectangle: Rounded Corners 26">
            <a:extLst>
              <a:ext uri="{FF2B5EF4-FFF2-40B4-BE49-F238E27FC236}">
                <a16:creationId xmlns:a16="http://schemas.microsoft.com/office/drawing/2014/main" id="{24EFEB3A-8DDD-6A95-B377-D061250461F3}"/>
              </a:ext>
            </a:extLst>
          </p:cNvPr>
          <p:cNvSpPr/>
          <p:nvPr/>
        </p:nvSpPr>
        <p:spPr>
          <a:xfrm>
            <a:off x="10553039" y="2671530"/>
            <a:ext cx="729625" cy="16840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3BF5103E-E6BE-FE1D-3068-F07507F1E9E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53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2A9F5132-2CB9-9E2B-9CA0-F9761FB63B0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53069" y="3349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D14F0929-BB38-E326-FA6B-268635BD164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53069" y="425540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2F0F5F13-8728-2BB4-0F99-6BC9CB341D20}"/>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5853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0CAA265B-9F0A-1DC4-C97B-BB146EA3EEEA}"/>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5853069" y="3349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B554E2FD-D328-0213-5DFE-4D4FE9B8BA59}"/>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5853069" y="425540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8206AD75-8B5F-C3D0-84C6-689BB60F8024}"/>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9594675" y="332901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18E93E4B-F0E3-47BF-CC25-045B73ADB9E4}"/>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8954851" y="33203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68C8696F-58B2-C32F-D757-30ACE43F128C}"/>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8315027" y="331162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01B103F2-664E-6B61-42AF-CDD855558CA0}"/>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10649991" y="279025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AEEA9D65-7BDA-8962-9D7C-E9AD614E11EC}"/>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10649991" y="331162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5E9B218A-986E-1D31-AD75-0226F16C5B8D}"/>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10649991" y="382257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80B1C363-ABCF-E73A-7B0A-912639FD8F34}"/>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9595278" y="332901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1C512CA0-EC75-50B6-034B-F55A44E5FB91}"/>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8953711" y="33203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D9D93C88-D956-4F9A-650B-42C4778E4069}"/>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9594675" y="33317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0B498346-78FD-C71D-651F-CB3F602831F8}"/>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11396216" y="32106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F0799D2E-A786-B1A9-2E90-4F1E1FF85FE3}"/>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11458061" y="33710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Free Envelope Clipart Black And White, Download Free Envelope Clipart Black  And White png images, Free ClipArts on Clipart Library">
            <a:extLst>
              <a:ext uri="{FF2B5EF4-FFF2-40B4-BE49-F238E27FC236}">
                <a16:creationId xmlns:a16="http://schemas.microsoft.com/office/drawing/2014/main" id="{9E30FBF4-C7C4-B54B-A0B3-596943CE4BFE}"/>
              </a:ext>
            </a:extLst>
          </p:cNvPr>
          <p:cNvPicPr>
            <a:picLocks noChangeAspect="1" noChangeArrowheads="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11551300" y="35106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6" name="Graphic 45" descr="Newspaper with solid fill">
            <a:extLst>
              <a:ext uri="{FF2B5EF4-FFF2-40B4-BE49-F238E27FC236}">
                <a16:creationId xmlns:a16="http://schemas.microsoft.com/office/drawing/2014/main" id="{93CFFF48-1AD0-4C61-FD73-7DAD42A246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44020" y="3258768"/>
            <a:ext cx="563802" cy="563802"/>
          </a:xfrm>
          <a:prstGeom prst="rect">
            <a:avLst/>
          </a:prstGeom>
        </p:spPr>
      </p:pic>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0C531DCE-83FA-C167-43BD-CD928BB4003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291" y="336293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74BE03E7-BDA4-8B42-0A5F-FB95510A093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9312" y="335614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049F7E1D-EDC0-6F45-F65A-9C4B224EFA0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08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EAD6A92D-4D2C-8E0D-16AB-0D8BBC78E48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08069" y="333265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Free Envelope Clipart Black And White, Download Free Envelope Clipart Black  And White png images, Free ClipArts on Clipart Library">
            <a:extLst>
              <a:ext uri="{FF2B5EF4-FFF2-40B4-BE49-F238E27FC236}">
                <a16:creationId xmlns:a16="http://schemas.microsoft.com/office/drawing/2014/main" id="{B3638CDF-CFB2-E998-DA56-B7EF642A552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08069" y="4255404"/>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71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3.54167E-6 3.7037E-7 L 0.33333 -0.13032 " pathEditMode="relative" rAng="0" ptsTypes="AA">
                                      <p:cBhvr>
                                        <p:cTn id="17" dur="2000" fill="hold"/>
                                        <p:tgtEl>
                                          <p:spTgt spid="22"/>
                                        </p:tgtEl>
                                        <p:attrNameLst>
                                          <p:attrName>ppt_x</p:attrName>
                                          <p:attrName>ppt_y</p:attrName>
                                        </p:attrNameLst>
                                      </p:cBhvr>
                                      <p:rCtr x="16667" y="-6528"/>
                                    </p:animMotion>
                                  </p:childTnLst>
                                </p:cTn>
                              </p:par>
                              <p:par>
                                <p:cTn id="18" presetID="42" presetClass="path" presetSubtype="0" accel="50000" decel="50000" fill="hold" nodeType="withEffect">
                                  <p:stCondLst>
                                    <p:cond delay="0"/>
                                  </p:stCondLst>
                                  <p:childTnLst>
                                    <p:animMotion origin="layout" path="M 5E-6 3.7037E-7 L 0.33334 -0.00347 " pathEditMode="relative" rAng="0" ptsTypes="AA">
                                      <p:cBhvr>
                                        <p:cTn id="19" dur="2000" fill="hold"/>
                                        <p:tgtEl>
                                          <p:spTgt spid="47"/>
                                        </p:tgtEl>
                                        <p:attrNameLst>
                                          <p:attrName>ppt_x</p:attrName>
                                          <p:attrName>ppt_y</p:attrName>
                                        </p:attrNameLst>
                                      </p:cBhvr>
                                      <p:rCtr x="16667" y="-185"/>
                                    </p:animMotion>
                                  </p:childTnLst>
                                </p:cTn>
                              </p:par>
                              <p:par>
                                <p:cTn id="20" presetID="42" presetClass="path" presetSubtype="0" accel="50000" decel="50000" fill="hold" nodeType="withEffect">
                                  <p:stCondLst>
                                    <p:cond delay="0"/>
                                  </p:stCondLst>
                                  <p:childTnLst>
                                    <p:animMotion origin="layout" path="M 4.16667E-6 -3.7037E-6 L 0.33359 0.13033 " pathEditMode="relative" rAng="0" ptsTypes="AA">
                                      <p:cBhvr>
                                        <p:cTn id="21" dur="2000" fill="hold"/>
                                        <p:tgtEl>
                                          <p:spTgt spid="48"/>
                                        </p:tgtEl>
                                        <p:attrNameLst>
                                          <p:attrName>ppt_x</p:attrName>
                                          <p:attrName>ppt_y</p:attrName>
                                        </p:attrNameLst>
                                      </p:cBhvr>
                                      <p:rCtr x="16680" y="6505"/>
                                    </p:animMotion>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7"/>
                                        </p:tgtEl>
                                        <p:attrNameLst>
                                          <p:attrName>style.visibility</p:attrName>
                                        </p:attrNameLst>
                                      </p:cBhvr>
                                      <p:to>
                                        <p:strVal val="hidden"/>
                                      </p:to>
                                    </p:set>
                                  </p:childTnLst>
                                </p:cTn>
                              </p:par>
                            </p:childTnLst>
                          </p:cTn>
                        </p:par>
                        <p:par>
                          <p:cTn id="37" fill="hold">
                            <p:stCondLst>
                              <p:cond delay="2000"/>
                            </p:stCondLst>
                            <p:childTnLst>
                              <p:par>
                                <p:cTn id="38" presetID="42" presetClass="path" presetSubtype="0" accel="50000" decel="50000" fill="hold" nodeType="afterEffect">
                                  <p:stCondLst>
                                    <p:cond delay="0"/>
                                  </p:stCondLst>
                                  <p:childTnLst>
                                    <p:animMotion origin="layout" path="M 2.08333E-7 -4.07407E-6 L 0.10221 0.0007 " pathEditMode="relative" rAng="0" ptsTypes="AA">
                                      <p:cBhvr>
                                        <p:cTn id="39" dur="2000" fill="hold"/>
                                        <p:tgtEl>
                                          <p:spTgt spid="49"/>
                                        </p:tgtEl>
                                        <p:attrNameLst>
                                          <p:attrName>ppt_x</p:attrName>
                                          <p:attrName>ppt_y</p:attrName>
                                        </p:attrNameLst>
                                      </p:cBhvr>
                                      <p:rCtr x="5104" y="23"/>
                                    </p:animMotion>
                                  </p:childTnLst>
                                </p:cTn>
                              </p:par>
                              <p:par>
                                <p:cTn id="40" presetID="42" presetClass="path" presetSubtype="0" accel="50000" decel="50000" fill="hold" nodeType="withEffect">
                                  <p:stCondLst>
                                    <p:cond delay="0"/>
                                  </p:stCondLst>
                                  <p:childTnLst>
                                    <p:animMotion origin="layout" path="M 2.08333E-7 -1.48148E-6 L 0.10156 0.00324 " pathEditMode="relative" rAng="0" ptsTypes="AA">
                                      <p:cBhvr>
                                        <p:cTn id="41" dur="2000" fill="hold"/>
                                        <p:tgtEl>
                                          <p:spTgt spid="50"/>
                                        </p:tgtEl>
                                        <p:attrNameLst>
                                          <p:attrName>ppt_x</p:attrName>
                                          <p:attrName>ppt_y</p:attrName>
                                        </p:attrNameLst>
                                      </p:cBhvr>
                                      <p:rCtr x="5078" y="162"/>
                                    </p:animMotion>
                                  </p:childTnLst>
                                </p:cTn>
                              </p:par>
                              <p:par>
                                <p:cTn id="42" presetID="42" presetClass="path" presetSubtype="0" accel="50000" decel="50000" fill="hold" nodeType="withEffect">
                                  <p:stCondLst>
                                    <p:cond delay="0"/>
                                  </p:stCondLst>
                                  <p:childTnLst>
                                    <p:animMotion origin="layout" path="M 2.08333E-7 -3.7037E-6 L 0.10273 -0.00092 " pathEditMode="relative" rAng="0" ptsTypes="AA">
                                      <p:cBhvr>
                                        <p:cTn id="43" dur="2000" fill="hold"/>
                                        <p:tgtEl>
                                          <p:spTgt spid="51"/>
                                        </p:tgtEl>
                                        <p:attrNameLst>
                                          <p:attrName>ppt_x</p:attrName>
                                          <p:attrName>ppt_y</p:attrName>
                                        </p:attrNameLst>
                                      </p:cBhvr>
                                      <p:rCtr x="5130" y="-46"/>
                                    </p:animMotion>
                                  </p:childTnLst>
                                </p:cTn>
                              </p:par>
                            </p:childTnLst>
                          </p:cTn>
                        </p:par>
                        <p:par>
                          <p:cTn id="44" fill="hold">
                            <p:stCondLst>
                              <p:cond delay="4000"/>
                            </p:stCondLst>
                            <p:childTnLst>
                              <p:par>
                                <p:cTn id="45" presetID="1" presetClass="entr" presetSubtype="0"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childTnLst>
                          </p:cTn>
                        </p:par>
                        <p:par>
                          <p:cTn id="50" fill="hold">
                            <p:stCondLst>
                              <p:cond delay="4000"/>
                            </p:stCondLst>
                            <p:childTnLst>
                              <p:par>
                                <p:cTn id="51" presetID="1" presetClass="entr" presetSubtype="0"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4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50"/>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par>
                                <p:cTn id="64" presetID="9"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par>
                                <p:cTn id="67" presetID="9"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dissolve">
                                      <p:cBhvr>
                                        <p:cTn id="69" dur="500"/>
                                        <p:tgtEl>
                                          <p:spTgt spid="33"/>
                                        </p:tgtEl>
                                      </p:cBhvr>
                                    </p:animEffect>
                                  </p:childTnLst>
                                </p:cTn>
                              </p:par>
                            </p:childTnLst>
                          </p:cTn>
                        </p:par>
                        <p:par>
                          <p:cTn id="70" fill="hold">
                            <p:stCondLst>
                              <p:cond delay="500"/>
                            </p:stCondLst>
                            <p:childTnLst>
                              <p:par>
                                <p:cTn id="71" presetID="1" presetClass="exit" presetSubtype="0" fill="hold" nodeType="after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nodeType="clickEffect">
                                  <p:stCondLst>
                                    <p:cond delay="0"/>
                                  </p:stCondLst>
                                  <p:childTnLst>
                                    <p:animMotion origin="layout" path="M -3.125E-6 -4.07407E-6 L 0.30703 0.12639 " pathEditMode="relative" rAng="0" ptsTypes="AA">
                                      <p:cBhvr>
                                        <p:cTn id="80" dur="2000" fill="hold"/>
                                        <p:tgtEl>
                                          <p:spTgt spid="31"/>
                                        </p:tgtEl>
                                        <p:attrNameLst>
                                          <p:attrName>ppt_x</p:attrName>
                                          <p:attrName>ppt_y</p:attrName>
                                        </p:attrNameLst>
                                      </p:cBhvr>
                                      <p:rCtr x="15352" y="6319"/>
                                    </p:animMotion>
                                  </p:childTnLst>
                                </p:cTn>
                              </p:par>
                              <p:par>
                                <p:cTn id="81" presetID="42" presetClass="path" presetSubtype="0" accel="50000" decel="50000" fill="hold" nodeType="withEffect">
                                  <p:stCondLst>
                                    <p:cond delay="0"/>
                                  </p:stCondLst>
                                  <p:childTnLst>
                                    <p:animMotion origin="layout" path="M -3.125E-6 2.22222E-6 L 0.25456 -0.00371 " pathEditMode="relative" rAng="0" ptsTypes="AA">
                                      <p:cBhvr>
                                        <p:cTn id="82" dur="2000" fill="hold"/>
                                        <p:tgtEl>
                                          <p:spTgt spid="32"/>
                                        </p:tgtEl>
                                        <p:attrNameLst>
                                          <p:attrName>ppt_x</p:attrName>
                                          <p:attrName>ppt_y</p:attrName>
                                        </p:attrNameLst>
                                      </p:cBhvr>
                                      <p:rCtr x="12721" y="-185"/>
                                    </p:animMotion>
                                  </p:childTnLst>
                                </p:cTn>
                              </p:par>
                              <p:par>
                                <p:cTn id="83" presetID="42" presetClass="path" presetSubtype="0" accel="50000" decel="50000" fill="hold" nodeType="withEffect">
                                  <p:stCondLst>
                                    <p:cond delay="0"/>
                                  </p:stCondLst>
                                  <p:childTnLst>
                                    <p:animMotion origin="layout" path="M -3.125E-6 -3.7037E-6 L 0.20209 -0.13773 " pathEditMode="relative" rAng="0" ptsTypes="AA">
                                      <p:cBhvr>
                                        <p:cTn id="84" dur="2000" fill="hold"/>
                                        <p:tgtEl>
                                          <p:spTgt spid="33"/>
                                        </p:tgtEl>
                                        <p:attrNameLst>
                                          <p:attrName>ppt_x</p:attrName>
                                          <p:attrName>ppt_y</p:attrName>
                                        </p:attrNameLst>
                                      </p:cBhvr>
                                      <p:rCtr x="10104" y="-6898"/>
                                    </p:animMotion>
                                  </p:childTnLst>
                                </p:cTn>
                              </p:par>
                            </p:childTnLst>
                          </p:cTn>
                        </p:par>
                        <p:par>
                          <p:cTn id="85" fill="hold">
                            <p:stCondLst>
                              <p:cond delay="2000"/>
                            </p:stCondLst>
                            <p:childTnLst>
                              <p:par>
                                <p:cTn id="86" presetID="1" presetClass="entr" presetSubtype="0"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31"/>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32"/>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33"/>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nodeType="clickEffect">
                                  <p:stCondLst>
                                    <p:cond delay="0"/>
                                  </p:stCondLst>
                                  <p:childTnLst>
                                    <p:animMotion origin="layout" path="M -4.16667E-6 1.48148E-6 L 0.08698 -0.07824 " pathEditMode="relative" rAng="0" ptsTypes="AA">
                                      <p:cBhvr>
                                        <p:cTn id="101" dur="250" fill="hold"/>
                                        <p:tgtEl>
                                          <p:spTgt spid="34"/>
                                        </p:tgtEl>
                                        <p:attrNameLst>
                                          <p:attrName>ppt_x</p:attrName>
                                          <p:attrName>ppt_y</p:attrName>
                                        </p:attrNameLst>
                                      </p:cBhvr>
                                      <p:rCtr x="4349" y="-3912"/>
                                    </p:animMotion>
                                  </p:childTnLst>
                                </p:cTn>
                              </p:par>
                            </p:childTnLst>
                          </p:cTn>
                        </p:par>
                        <p:par>
                          <p:cTn id="102" fill="hold">
                            <p:stCondLst>
                              <p:cond delay="250"/>
                            </p:stCondLst>
                            <p:childTnLst>
                              <p:par>
                                <p:cTn id="103" presetID="1" presetClass="entr" presetSubtype="0" fill="hold" nodeType="afterEffect">
                                  <p:stCondLst>
                                    <p:cond delay="0"/>
                                  </p:stCondLst>
                                  <p:childTnLst>
                                    <p:set>
                                      <p:cBhvr>
                                        <p:cTn id="104" dur="1" fill="hold">
                                          <p:stCondLst>
                                            <p:cond delay="0"/>
                                          </p:stCondLst>
                                        </p:cTn>
                                        <p:tgtEl>
                                          <p:spTgt spid="37"/>
                                        </p:tgtEl>
                                        <p:attrNameLst>
                                          <p:attrName>style.visibility</p:attrName>
                                        </p:attrNameLst>
                                      </p:cBhvr>
                                      <p:to>
                                        <p:strVal val="visible"/>
                                      </p:to>
                                    </p:set>
                                  </p:childTnLst>
                                </p:cTn>
                              </p:par>
                              <p:par>
                                <p:cTn id="105" presetID="1" presetClass="exit" presetSubtype="0" fill="hold" nodeType="withEffect">
                                  <p:stCondLst>
                                    <p:cond delay="0"/>
                                  </p:stCondLst>
                                  <p:childTnLst>
                                    <p:set>
                                      <p:cBhvr>
                                        <p:cTn id="106" dur="1" fill="hold">
                                          <p:stCondLst>
                                            <p:cond delay="0"/>
                                          </p:stCondLst>
                                        </p:cTn>
                                        <p:tgtEl>
                                          <p:spTgt spid="34"/>
                                        </p:tgtEl>
                                        <p:attrNameLst>
                                          <p:attrName>style.visibility</p:attrName>
                                        </p:attrNameLst>
                                      </p:cBhvr>
                                      <p:to>
                                        <p:strVal val="hidden"/>
                                      </p:to>
                                    </p:set>
                                  </p:childTnLst>
                                </p:cTn>
                              </p:par>
                            </p:childTnLst>
                          </p:cTn>
                        </p:par>
                        <p:par>
                          <p:cTn id="107" fill="hold">
                            <p:stCondLst>
                              <p:cond delay="250"/>
                            </p:stCondLst>
                            <p:childTnLst>
                              <p:par>
                                <p:cTn id="108" presetID="42" presetClass="path" presetSubtype="0" accel="50000" decel="50000" fill="hold" nodeType="afterEffect">
                                  <p:stCondLst>
                                    <p:cond delay="0"/>
                                  </p:stCondLst>
                                  <p:childTnLst>
                                    <p:animMotion origin="layout" path="M -2.08333E-7 -1.11111E-6 L 0.05247 0.00116 " pathEditMode="relative" rAng="0" ptsTypes="AA">
                                      <p:cBhvr>
                                        <p:cTn id="109" dur="250" fill="hold"/>
                                        <p:tgtEl>
                                          <p:spTgt spid="35"/>
                                        </p:tgtEl>
                                        <p:attrNameLst>
                                          <p:attrName>ppt_x</p:attrName>
                                          <p:attrName>ppt_y</p:attrName>
                                        </p:attrNameLst>
                                      </p:cBhvr>
                                      <p:rCtr x="2617" y="46"/>
                                    </p:animMotion>
                                  </p:childTnLst>
                                </p:cTn>
                              </p:par>
                            </p:childTnLst>
                          </p:cTn>
                        </p:par>
                        <p:par>
                          <p:cTn id="110" fill="hold">
                            <p:stCondLst>
                              <p:cond delay="500"/>
                            </p:stCondLst>
                            <p:childTnLst>
                              <p:par>
                                <p:cTn id="111" presetID="1" presetClass="entr" presetSubtype="0" fill="hold" nodeType="afterEffect">
                                  <p:stCondLst>
                                    <p:cond delay="0"/>
                                  </p:stCondLst>
                                  <p:childTnLst>
                                    <p:set>
                                      <p:cBhvr>
                                        <p:cTn id="112" dur="1" fill="hold">
                                          <p:stCondLst>
                                            <p:cond delay="0"/>
                                          </p:stCondLst>
                                        </p:cTn>
                                        <p:tgtEl>
                                          <p:spTgt spid="40"/>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35"/>
                                        </p:tgtEl>
                                        <p:attrNameLst>
                                          <p:attrName>style.visibility</p:attrName>
                                        </p:attrNameLst>
                                      </p:cBhvr>
                                      <p:to>
                                        <p:strVal val="hidden"/>
                                      </p:to>
                                    </p:set>
                                  </p:childTnLst>
                                </p:cTn>
                              </p:par>
                            </p:childTnLst>
                          </p:cTn>
                        </p:par>
                        <p:par>
                          <p:cTn id="115" fill="hold">
                            <p:stCondLst>
                              <p:cond delay="500"/>
                            </p:stCondLst>
                            <p:childTnLst>
                              <p:par>
                                <p:cTn id="116" presetID="42" presetClass="path" presetSubtype="0" accel="50000" decel="50000" fill="hold" nodeType="afterEffect">
                                  <p:stCondLst>
                                    <p:cond delay="0"/>
                                  </p:stCondLst>
                                  <p:childTnLst>
                                    <p:animMotion origin="layout" path="M 3.75E-6 -2.22222E-6 L 0.05247 0.00139 " pathEditMode="relative" rAng="0" ptsTypes="AA">
                                      <p:cBhvr>
                                        <p:cTn id="117" dur="250" fill="hold"/>
                                        <p:tgtEl>
                                          <p:spTgt spid="36"/>
                                        </p:tgtEl>
                                        <p:attrNameLst>
                                          <p:attrName>ppt_x</p:attrName>
                                          <p:attrName>ppt_y</p:attrName>
                                        </p:attrNameLst>
                                      </p:cBhvr>
                                      <p:rCtr x="2617" y="69"/>
                                    </p:animMotion>
                                  </p:childTnLst>
                                </p:cTn>
                              </p:par>
                            </p:childTnLst>
                          </p:cTn>
                        </p:par>
                        <p:par>
                          <p:cTn id="118" fill="hold">
                            <p:stCondLst>
                              <p:cond delay="750"/>
                            </p:stCondLst>
                            <p:childTnLst>
                              <p:par>
                                <p:cTn id="119" presetID="1"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36"/>
                                        </p:tgtEl>
                                        <p:attrNameLst>
                                          <p:attrName>style.visibility</p:attrName>
                                        </p:attrNameLst>
                                      </p:cBhvr>
                                      <p:to>
                                        <p:strVal val="hidden"/>
                                      </p:to>
                                    </p:set>
                                  </p:childTnLst>
                                </p:cTn>
                              </p:par>
                            </p:childTnLst>
                          </p:cTn>
                        </p:par>
                        <p:par>
                          <p:cTn id="123" fill="hold">
                            <p:stCondLst>
                              <p:cond delay="750"/>
                            </p:stCondLst>
                            <p:childTnLst>
                              <p:par>
                                <p:cTn id="124" presetID="42" presetClass="path" presetSubtype="0" accel="50000" decel="50000" fill="hold" nodeType="afterEffect">
                                  <p:stCondLst>
                                    <p:cond delay="0"/>
                                  </p:stCondLst>
                                  <p:childTnLst>
                                    <p:animMotion origin="layout" path="M -4.375E-6 1.48148E-6 L 0.08711 -0.00162 " pathEditMode="relative" rAng="0" ptsTypes="AA">
                                      <p:cBhvr>
                                        <p:cTn id="125" dur="250" fill="hold"/>
                                        <p:tgtEl>
                                          <p:spTgt spid="40"/>
                                        </p:tgtEl>
                                        <p:attrNameLst>
                                          <p:attrName>ppt_x</p:attrName>
                                          <p:attrName>ppt_y</p:attrName>
                                        </p:attrNameLst>
                                      </p:cBhvr>
                                      <p:rCtr x="4349" y="-93"/>
                                    </p:animMotion>
                                  </p:childTnLst>
                                </p:cTn>
                              </p:par>
                            </p:childTnLst>
                          </p:cTn>
                        </p:par>
                        <p:par>
                          <p:cTn id="126" fill="hold">
                            <p:stCondLst>
                              <p:cond delay="1000"/>
                            </p:stCondLst>
                            <p:childTnLst>
                              <p:par>
                                <p:cTn id="127" presetID="1" presetClass="entr" presetSubtype="0" fill="hold" nodeType="afterEffect">
                                  <p:stCondLst>
                                    <p:cond delay="0"/>
                                  </p:stCondLst>
                                  <p:childTnLst>
                                    <p:set>
                                      <p:cBhvr>
                                        <p:cTn id="128" dur="1" fill="hold">
                                          <p:stCondLst>
                                            <p:cond delay="0"/>
                                          </p:stCondLst>
                                        </p:cTn>
                                        <p:tgtEl>
                                          <p:spTgt spid="38"/>
                                        </p:tgtEl>
                                        <p:attrNameLst>
                                          <p:attrName>style.visibility</p:attrName>
                                        </p:attrNameLst>
                                      </p:cBhvr>
                                      <p:to>
                                        <p:strVal val="visible"/>
                                      </p:to>
                                    </p:set>
                                  </p:childTnLst>
                                </p:cTn>
                              </p:par>
                              <p:par>
                                <p:cTn id="129" presetID="1" presetClass="exit" presetSubtype="0" fill="hold" nodeType="withEffect">
                                  <p:stCondLst>
                                    <p:cond delay="0"/>
                                  </p:stCondLst>
                                  <p:childTnLst>
                                    <p:set>
                                      <p:cBhvr>
                                        <p:cTn id="130" dur="1" fill="hold">
                                          <p:stCondLst>
                                            <p:cond delay="0"/>
                                          </p:stCondLst>
                                        </p:cTn>
                                        <p:tgtEl>
                                          <p:spTgt spid="40"/>
                                        </p:tgtEl>
                                        <p:attrNameLst>
                                          <p:attrName>style.visibility</p:attrName>
                                        </p:attrNameLst>
                                      </p:cBhvr>
                                      <p:to>
                                        <p:strVal val="hidden"/>
                                      </p:to>
                                    </p:set>
                                  </p:childTnLst>
                                </p:cTn>
                              </p:par>
                            </p:childTnLst>
                          </p:cTn>
                        </p:par>
                        <p:par>
                          <p:cTn id="131" fill="hold">
                            <p:stCondLst>
                              <p:cond delay="1000"/>
                            </p:stCondLst>
                            <p:childTnLst>
                              <p:par>
                                <p:cTn id="132" presetID="42" presetClass="path" presetSubtype="0" accel="50000" decel="50000" fill="hold" nodeType="afterEffect">
                                  <p:stCondLst>
                                    <p:cond delay="0"/>
                                  </p:stCondLst>
                                  <p:childTnLst>
                                    <p:animMotion origin="layout" path="M -2.08333E-7 -1.11111E-6 L 0.05247 0.00116 " pathEditMode="relative" rAng="0" ptsTypes="AA">
                                      <p:cBhvr>
                                        <p:cTn id="133" dur="250" fill="hold"/>
                                        <p:tgtEl>
                                          <p:spTgt spid="41"/>
                                        </p:tgtEl>
                                        <p:attrNameLst>
                                          <p:attrName>ppt_x</p:attrName>
                                          <p:attrName>ppt_y</p:attrName>
                                        </p:attrNameLst>
                                      </p:cBhvr>
                                      <p:rCtr x="2617" y="46"/>
                                    </p:animMotion>
                                  </p:childTnLst>
                                </p:cTn>
                              </p:par>
                            </p:childTnLst>
                          </p:cTn>
                        </p:par>
                        <p:par>
                          <p:cTn id="134" fill="hold">
                            <p:stCondLst>
                              <p:cond delay="1250"/>
                            </p:stCondLst>
                            <p:childTnLst>
                              <p:par>
                                <p:cTn id="135" presetID="1" presetClass="entr" presetSubtype="0" fill="hold" nodeType="afterEffect">
                                  <p:stCondLst>
                                    <p:cond delay="0"/>
                                  </p:stCondLst>
                                  <p:childTnLst>
                                    <p:set>
                                      <p:cBhvr>
                                        <p:cTn id="136" dur="1" fill="hold">
                                          <p:stCondLst>
                                            <p:cond delay="0"/>
                                          </p:stCondLst>
                                        </p:cTn>
                                        <p:tgtEl>
                                          <p:spTgt spid="42"/>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41"/>
                                        </p:tgtEl>
                                        <p:attrNameLst>
                                          <p:attrName>style.visibility</p:attrName>
                                        </p:attrNameLst>
                                      </p:cBhvr>
                                      <p:to>
                                        <p:strVal val="hidden"/>
                                      </p:to>
                                    </p:set>
                                  </p:childTnLst>
                                </p:cTn>
                              </p:par>
                            </p:childTnLst>
                          </p:cTn>
                        </p:par>
                        <p:par>
                          <p:cTn id="139" fill="hold">
                            <p:stCondLst>
                              <p:cond delay="1250"/>
                            </p:stCondLst>
                            <p:childTnLst>
                              <p:par>
                                <p:cTn id="140" presetID="42" presetClass="path" presetSubtype="0" accel="50000" decel="50000" fill="hold" nodeType="afterEffect">
                                  <p:stCondLst>
                                    <p:cond delay="0"/>
                                  </p:stCondLst>
                                  <p:childTnLst>
                                    <p:animMotion origin="layout" path="M -4.16667E-6 -1.48148E-6 L 0.08672 0.0713 " pathEditMode="relative" rAng="0" ptsTypes="AA">
                                      <p:cBhvr>
                                        <p:cTn id="141" dur="250" fill="hold"/>
                                        <p:tgtEl>
                                          <p:spTgt spid="42"/>
                                        </p:tgtEl>
                                        <p:attrNameLst>
                                          <p:attrName>ppt_x</p:attrName>
                                          <p:attrName>ppt_y</p:attrName>
                                        </p:attrNameLst>
                                      </p:cBhvr>
                                      <p:rCtr x="4336" y="3565"/>
                                    </p:animMotion>
                                  </p:childTnLst>
                                </p:cTn>
                              </p:par>
                            </p:childTnLst>
                          </p:cTn>
                        </p:par>
                        <p:par>
                          <p:cTn id="142" fill="hold">
                            <p:stCondLst>
                              <p:cond delay="1500"/>
                            </p:stCondLst>
                            <p:childTnLst>
                              <p:par>
                                <p:cTn id="143" presetID="1" presetClass="entr" presetSubtype="0" fill="hold" nodeType="afterEffect">
                                  <p:stCondLst>
                                    <p:cond delay="0"/>
                                  </p:stCondLst>
                                  <p:childTnLst>
                                    <p:set>
                                      <p:cBhvr>
                                        <p:cTn id="144" dur="1" fill="hold">
                                          <p:stCondLst>
                                            <p:cond delay="0"/>
                                          </p:stCondLst>
                                        </p:cTn>
                                        <p:tgtEl>
                                          <p:spTgt spid="39"/>
                                        </p:tgtEl>
                                        <p:attrNameLst>
                                          <p:attrName>style.visibility</p:attrName>
                                        </p:attrNameLst>
                                      </p:cBhvr>
                                      <p:to>
                                        <p:strVal val="visible"/>
                                      </p:to>
                                    </p:set>
                                  </p:childTnLst>
                                </p:cTn>
                              </p:par>
                              <p:par>
                                <p:cTn id="145" presetID="1" presetClass="exit" presetSubtype="0" fill="hold" nodeType="withEffect">
                                  <p:stCondLst>
                                    <p:cond delay="0"/>
                                  </p:stCondLst>
                                  <p:childTnLst>
                                    <p:set>
                                      <p:cBhvr>
                                        <p:cTn id="146" dur="1" fill="hold">
                                          <p:stCondLst>
                                            <p:cond delay="0"/>
                                          </p:stCondLst>
                                        </p:cTn>
                                        <p:tgtEl>
                                          <p:spTgt spid="42"/>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42" presetClass="path" presetSubtype="0" accel="50000" decel="50000" fill="hold" nodeType="clickEffect">
                                  <p:stCondLst>
                                    <p:cond delay="0"/>
                                  </p:stCondLst>
                                  <p:childTnLst>
                                    <p:animMotion origin="layout" path="M -2.70833E-6 3.7037E-6 L 0.06146 0.0618 " pathEditMode="relative" rAng="0" ptsTypes="AA">
                                      <p:cBhvr>
                                        <p:cTn id="150" dur="500" fill="hold"/>
                                        <p:tgtEl>
                                          <p:spTgt spid="37"/>
                                        </p:tgtEl>
                                        <p:attrNameLst>
                                          <p:attrName>ppt_x</p:attrName>
                                          <p:attrName>ppt_y</p:attrName>
                                        </p:attrNameLst>
                                      </p:cBhvr>
                                      <p:rCtr x="3073" y="3079"/>
                                    </p:animMotion>
                                  </p:childTnLst>
                                </p:cTn>
                              </p:par>
                              <p:par>
                                <p:cTn id="151" presetID="42" presetClass="path" presetSubtype="0" accel="50000" decel="50000" fill="hold" nodeType="withEffect">
                                  <p:stCondLst>
                                    <p:cond delay="0"/>
                                  </p:stCondLst>
                                  <p:childTnLst>
                                    <p:animMotion origin="layout" path="M -2.70833E-6 -2.22222E-6 L 0.06576 0.00857 " pathEditMode="relative" rAng="0" ptsTypes="AA">
                                      <p:cBhvr>
                                        <p:cTn id="152" dur="500" fill="hold"/>
                                        <p:tgtEl>
                                          <p:spTgt spid="38"/>
                                        </p:tgtEl>
                                        <p:attrNameLst>
                                          <p:attrName>ppt_x</p:attrName>
                                          <p:attrName>ppt_y</p:attrName>
                                        </p:attrNameLst>
                                      </p:cBhvr>
                                      <p:rCtr x="3281" y="417"/>
                                    </p:animMotion>
                                  </p:childTnLst>
                                </p:cTn>
                              </p:par>
                              <p:par>
                                <p:cTn id="153" presetID="42" presetClass="path" presetSubtype="0" accel="50000" decel="50000" fill="hold" nodeType="withEffect">
                                  <p:stCondLst>
                                    <p:cond delay="0"/>
                                  </p:stCondLst>
                                  <p:childTnLst>
                                    <p:animMotion origin="layout" path="M -2.70833E-6 7.40741E-7 L 0.07396 -0.0463 " pathEditMode="relative" rAng="0" ptsTypes="AA">
                                      <p:cBhvr>
                                        <p:cTn id="154" dur="500" fill="hold"/>
                                        <p:tgtEl>
                                          <p:spTgt spid="39"/>
                                        </p:tgtEl>
                                        <p:attrNameLst>
                                          <p:attrName>ppt_x</p:attrName>
                                          <p:attrName>ppt_y</p:attrName>
                                        </p:attrNameLst>
                                      </p:cBhvr>
                                      <p:rCtr x="3698" y="-2315"/>
                                    </p:animMotion>
                                  </p:childTnLst>
                                </p:cTn>
                              </p:par>
                            </p:childTnLst>
                          </p:cTn>
                        </p:par>
                        <p:par>
                          <p:cTn id="155" fill="hold">
                            <p:stCondLst>
                              <p:cond delay="500"/>
                            </p:stCondLst>
                            <p:childTnLst>
                              <p:par>
                                <p:cTn id="156" presetID="1" presetClass="entr" presetSubtype="0" fill="hold" nodeType="afterEffect">
                                  <p:stCondLst>
                                    <p:cond delay="0"/>
                                  </p:stCondLst>
                                  <p:childTnLst>
                                    <p:set>
                                      <p:cBhvr>
                                        <p:cTn id="157" dur="1" fill="hold">
                                          <p:stCondLst>
                                            <p:cond delay="0"/>
                                          </p:stCondLst>
                                        </p:cTn>
                                        <p:tgtEl>
                                          <p:spTgt spid="45"/>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44"/>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43"/>
                                        </p:tgtEl>
                                        <p:attrNameLst>
                                          <p:attrName>style.visibility</p:attrName>
                                        </p:attrNameLst>
                                      </p:cBhvr>
                                      <p:to>
                                        <p:strVal val="visible"/>
                                      </p:to>
                                    </p:set>
                                  </p:childTnLst>
                                </p:cTn>
                              </p:par>
                              <p:par>
                                <p:cTn id="162" presetID="1" presetClass="exit" presetSubtype="0" fill="hold" nodeType="withEffect">
                                  <p:stCondLst>
                                    <p:cond delay="0"/>
                                  </p:stCondLst>
                                  <p:childTnLst>
                                    <p:set>
                                      <p:cBhvr>
                                        <p:cTn id="163" dur="1" fill="hold">
                                          <p:stCondLst>
                                            <p:cond delay="0"/>
                                          </p:stCondLst>
                                        </p:cTn>
                                        <p:tgtEl>
                                          <p:spTgt spid="37"/>
                                        </p:tgtEl>
                                        <p:attrNameLst>
                                          <p:attrName>style.visibility</p:attrName>
                                        </p:attrNameLst>
                                      </p:cBhvr>
                                      <p:to>
                                        <p:strVal val="hidden"/>
                                      </p:to>
                                    </p:set>
                                  </p:childTnLst>
                                </p:cTn>
                              </p:par>
                              <p:par>
                                <p:cTn id="164" presetID="1" presetClass="exit" presetSubtype="0" fill="hold" nodeType="withEffect">
                                  <p:stCondLst>
                                    <p:cond delay="0"/>
                                  </p:stCondLst>
                                  <p:childTnLst>
                                    <p:set>
                                      <p:cBhvr>
                                        <p:cTn id="165" dur="1" fill="hold">
                                          <p:stCondLst>
                                            <p:cond delay="0"/>
                                          </p:stCondLst>
                                        </p:cTn>
                                        <p:tgtEl>
                                          <p:spTgt spid="38"/>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39"/>
                                        </p:tgtEl>
                                        <p:attrNameLst>
                                          <p:attrName>style.visibility</p:attrName>
                                        </p:attrNameLst>
                                      </p:cBhvr>
                                      <p:to>
                                        <p:strVal val="hidden"/>
                                      </p:to>
                                    </p:set>
                                  </p:childTnLst>
                                </p:cTn>
                              </p:par>
                            </p:childTnLst>
                          </p:cTn>
                        </p:par>
                        <p:par>
                          <p:cTn id="168" fill="hold">
                            <p:stCondLst>
                              <p:cond delay="500"/>
                            </p:stCondLst>
                            <p:childTnLst>
                              <p:par>
                                <p:cTn id="169" presetID="9" presetClass="exit" presetSubtype="0" fill="hold" nodeType="afterEffect">
                                  <p:stCondLst>
                                    <p:cond delay="0"/>
                                  </p:stCondLst>
                                  <p:childTnLst>
                                    <p:animEffect transition="out" filter="dissolve">
                                      <p:cBhvr>
                                        <p:cTn id="170" dur="500"/>
                                        <p:tgtEl>
                                          <p:spTgt spid="45"/>
                                        </p:tgtEl>
                                      </p:cBhvr>
                                    </p:animEffect>
                                    <p:set>
                                      <p:cBhvr>
                                        <p:cTn id="171" dur="1" fill="hold">
                                          <p:stCondLst>
                                            <p:cond delay="499"/>
                                          </p:stCondLst>
                                        </p:cTn>
                                        <p:tgtEl>
                                          <p:spTgt spid="45"/>
                                        </p:tgtEl>
                                        <p:attrNameLst>
                                          <p:attrName>style.visibility</p:attrName>
                                        </p:attrNameLst>
                                      </p:cBhvr>
                                      <p:to>
                                        <p:strVal val="hidden"/>
                                      </p:to>
                                    </p:set>
                                  </p:childTnLst>
                                </p:cTn>
                              </p:par>
                              <p:par>
                                <p:cTn id="172" presetID="9" presetClass="exit" presetSubtype="0" fill="hold" nodeType="withEffect">
                                  <p:stCondLst>
                                    <p:cond delay="0"/>
                                  </p:stCondLst>
                                  <p:childTnLst>
                                    <p:animEffect transition="out" filter="dissolve">
                                      <p:cBhvr>
                                        <p:cTn id="173" dur="500"/>
                                        <p:tgtEl>
                                          <p:spTgt spid="44"/>
                                        </p:tgtEl>
                                      </p:cBhvr>
                                    </p:animEffect>
                                    <p:set>
                                      <p:cBhvr>
                                        <p:cTn id="174" dur="1" fill="hold">
                                          <p:stCondLst>
                                            <p:cond delay="499"/>
                                          </p:stCondLst>
                                        </p:cTn>
                                        <p:tgtEl>
                                          <p:spTgt spid="44"/>
                                        </p:tgtEl>
                                        <p:attrNameLst>
                                          <p:attrName>style.visibility</p:attrName>
                                        </p:attrNameLst>
                                      </p:cBhvr>
                                      <p:to>
                                        <p:strVal val="hidden"/>
                                      </p:to>
                                    </p:set>
                                  </p:childTnLst>
                                </p:cTn>
                              </p:par>
                              <p:par>
                                <p:cTn id="175" presetID="9" presetClass="exit" presetSubtype="0" fill="hold" nodeType="withEffect">
                                  <p:stCondLst>
                                    <p:cond delay="0"/>
                                  </p:stCondLst>
                                  <p:childTnLst>
                                    <p:animEffect transition="out" filter="dissolve">
                                      <p:cBhvr>
                                        <p:cTn id="176" dur="500"/>
                                        <p:tgtEl>
                                          <p:spTgt spid="43"/>
                                        </p:tgtEl>
                                      </p:cBhvr>
                                    </p:animEffect>
                                    <p:set>
                                      <p:cBhvr>
                                        <p:cTn id="177" dur="1" fill="hold">
                                          <p:stCondLst>
                                            <p:cond delay="499"/>
                                          </p:stCondLst>
                                        </p:cTn>
                                        <p:tgtEl>
                                          <p:spTgt spid="43"/>
                                        </p:tgtEl>
                                        <p:attrNameLst>
                                          <p:attrName>style.visibility</p:attrName>
                                        </p:attrNameLst>
                                      </p:cBhvr>
                                      <p:to>
                                        <p:strVal val="hidden"/>
                                      </p:to>
                                    </p:set>
                                  </p:childTnLst>
                                </p:cTn>
                              </p:par>
                              <p:par>
                                <p:cTn id="178" presetID="1" presetClass="entr" presetSubtype="0" fill="hold" nodeType="withEffect">
                                  <p:stCondLst>
                                    <p:cond delay="0"/>
                                  </p:stCondLst>
                                  <p:childTnLst>
                                    <p:set>
                                      <p:cBhvr>
                                        <p:cTn id="179"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EFED6-457B-1F4D-E50D-D0AA61E9E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870BBB-6395-6E44-0BC7-6696A9937AAE}"/>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C69ECFEA-DC2B-E020-032C-F638C99428AE}"/>
              </a:ext>
            </a:extLst>
          </p:cNvPr>
          <p:cNvSpPr/>
          <p:nvPr/>
        </p:nvSpPr>
        <p:spPr>
          <a:xfrm>
            <a:off x="552767"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Efficiency</a:t>
            </a:r>
          </a:p>
        </p:txBody>
      </p:sp>
      <p:sp>
        <p:nvSpPr>
          <p:cNvPr id="4" name="Primary Context Box">
            <a:extLst>
              <a:ext uri="{FF2B5EF4-FFF2-40B4-BE49-F238E27FC236}">
                <a16:creationId xmlns:a16="http://schemas.microsoft.com/office/drawing/2014/main" id="{C283F41D-4D43-C226-4343-4913A90D989D}"/>
              </a:ext>
            </a:extLst>
          </p:cNvPr>
          <p:cNvSpPr/>
          <p:nvPr/>
        </p:nvSpPr>
        <p:spPr>
          <a:xfrm>
            <a:off x="4325111"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5" name="Secondary Content Box">
            <a:extLst>
              <a:ext uri="{FF2B5EF4-FFF2-40B4-BE49-F238E27FC236}">
                <a16:creationId xmlns:a16="http://schemas.microsoft.com/office/drawing/2014/main" id="{CBBE9F14-9268-26C8-C985-EB636136135A}"/>
              </a:ext>
            </a:extLst>
          </p:cNvPr>
          <p:cNvSpPr/>
          <p:nvPr/>
        </p:nvSpPr>
        <p:spPr>
          <a:xfrm>
            <a:off x="8070215" y="246661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Resilience</a:t>
            </a:r>
          </a:p>
        </p:txBody>
      </p:sp>
      <p:sp>
        <p:nvSpPr>
          <p:cNvPr id="11" name="Rectangle: Rounded Corners 10">
            <a:extLst>
              <a:ext uri="{FF2B5EF4-FFF2-40B4-BE49-F238E27FC236}">
                <a16:creationId xmlns:a16="http://schemas.microsoft.com/office/drawing/2014/main" id="{3B151E00-B140-B175-310B-42F436113F51}"/>
              </a:ext>
            </a:extLst>
          </p:cNvPr>
          <p:cNvSpPr/>
          <p:nvPr/>
        </p:nvSpPr>
        <p:spPr>
          <a:xfrm>
            <a:off x="552767"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F1A872BB-32C6-F7D5-6BD0-66B43B49B8C3}"/>
              </a:ext>
            </a:extLst>
          </p:cNvPr>
          <p:cNvSpPr/>
          <p:nvPr/>
        </p:nvSpPr>
        <p:spPr>
          <a:xfrm>
            <a:off x="4325111"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3450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BFD14-74FD-1B9F-0AA5-6EB6C8A74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444B90-AEB9-B024-8D6D-0BFC4945B521}"/>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9C2D35CD-FDC7-A6B7-83A6-952581E7EC1E}"/>
              </a:ext>
            </a:extLst>
          </p:cNvPr>
          <p:cNvSpPr/>
          <p:nvPr/>
        </p:nvSpPr>
        <p:spPr>
          <a:xfrm>
            <a:off x="547052" y="246686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a:t>
            </a:r>
          </a:p>
        </p:txBody>
      </p:sp>
      <p:sp>
        <p:nvSpPr>
          <p:cNvPr id="4" name="Primary Context Box">
            <a:extLst>
              <a:ext uri="{FF2B5EF4-FFF2-40B4-BE49-F238E27FC236}">
                <a16:creationId xmlns:a16="http://schemas.microsoft.com/office/drawing/2014/main" id="{F324EFC6-9979-CBBB-0E1B-D14A7E5884FA}"/>
              </a:ext>
            </a:extLst>
          </p:cNvPr>
          <p:cNvSpPr/>
          <p:nvPr/>
        </p:nvSpPr>
        <p:spPr>
          <a:xfrm>
            <a:off x="4319396" y="246686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Latency</a:t>
            </a:r>
          </a:p>
        </p:txBody>
      </p:sp>
      <p:sp>
        <p:nvSpPr>
          <p:cNvPr id="5" name="Secondary Content Box">
            <a:extLst>
              <a:ext uri="{FF2B5EF4-FFF2-40B4-BE49-F238E27FC236}">
                <a16:creationId xmlns:a16="http://schemas.microsoft.com/office/drawing/2014/main" id="{665160C0-BE28-9956-84B5-05A79A160996}"/>
              </a:ext>
            </a:extLst>
          </p:cNvPr>
          <p:cNvSpPr/>
          <p:nvPr/>
        </p:nvSpPr>
        <p:spPr>
          <a:xfrm>
            <a:off x="8064500" y="2480385"/>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11" name="Rectangle: Rounded Corners 10">
            <a:extLst>
              <a:ext uri="{FF2B5EF4-FFF2-40B4-BE49-F238E27FC236}">
                <a16:creationId xmlns:a16="http://schemas.microsoft.com/office/drawing/2014/main" id="{20D4D780-89BD-220C-9613-A4DA9E44E387}"/>
              </a:ext>
            </a:extLst>
          </p:cNvPr>
          <p:cNvSpPr/>
          <p:nvPr/>
        </p:nvSpPr>
        <p:spPr>
          <a:xfrm>
            <a:off x="547052" y="2466860"/>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1B88E771-55F9-2E06-A2DF-2313F40E9738}"/>
              </a:ext>
            </a:extLst>
          </p:cNvPr>
          <p:cNvSpPr/>
          <p:nvPr/>
        </p:nvSpPr>
        <p:spPr>
          <a:xfrm>
            <a:off x="4319396" y="2466860"/>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52996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2300B-C57B-5895-0E7B-CBBEC81487FF}"/>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B67CBD39-2E04-7A21-4ABE-E362B7846376}"/>
              </a:ext>
            </a:extLst>
          </p:cNvPr>
          <p:cNvSpPr/>
          <p:nvPr/>
        </p:nvSpPr>
        <p:spPr>
          <a:xfrm>
            <a:off x="552767"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Flexibility</a:t>
            </a:r>
          </a:p>
        </p:txBody>
      </p:sp>
      <p:sp>
        <p:nvSpPr>
          <p:cNvPr id="4" name="Primary Context Box">
            <a:extLst>
              <a:ext uri="{FF2B5EF4-FFF2-40B4-BE49-F238E27FC236}">
                <a16:creationId xmlns:a16="http://schemas.microsoft.com/office/drawing/2014/main" id="{C59A3531-8EC5-227B-6691-66F5D606ED95}"/>
              </a:ext>
            </a:extLst>
          </p:cNvPr>
          <p:cNvSpPr/>
          <p:nvPr/>
        </p:nvSpPr>
        <p:spPr>
          <a:xfrm>
            <a:off x="4325111"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5" name="Secondary Content Box">
            <a:extLst>
              <a:ext uri="{FF2B5EF4-FFF2-40B4-BE49-F238E27FC236}">
                <a16:creationId xmlns:a16="http://schemas.microsoft.com/office/drawing/2014/main" id="{BF8C3571-7125-F6CB-3902-33FA6B3B20FD}"/>
              </a:ext>
            </a:extLst>
          </p:cNvPr>
          <p:cNvSpPr/>
          <p:nvPr/>
        </p:nvSpPr>
        <p:spPr>
          <a:xfrm>
            <a:off x="8070215" y="246661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Organization</a:t>
            </a:r>
          </a:p>
        </p:txBody>
      </p:sp>
      <p:sp>
        <p:nvSpPr>
          <p:cNvPr id="11" name="Rectangle: Rounded Corners 10">
            <a:extLst>
              <a:ext uri="{FF2B5EF4-FFF2-40B4-BE49-F238E27FC236}">
                <a16:creationId xmlns:a16="http://schemas.microsoft.com/office/drawing/2014/main" id="{0B7FBF9B-2A2F-A4E6-F95B-C01704360A09}"/>
              </a:ext>
            </a:extLst>
          </p:cNvPr>
          <p:cNvSpPr/>
          <p:nvPr/>
        </p:nvSpPr>
        <p:spPr>
          <a:xfrm>
            <a:off x="552767"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35595E8E-A61B-3488-8037-76E9DF84A148}"/>
              </a:ext>
            </a:extLst>
          </p:cNvPr>
          <p:cNvSpPr/>
          <p:nvPr/>
        </p:nvSpPr>
        <p:spPr>
          <a:xfrm>
            <a:off x="4325111"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90961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19B95-D939-1BFB-5184-8C82101FD8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78F56-F740-632D-6F2B-2E2FCE644849}"/>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6D4406B5-6AC7-641E-58F0-C1AD6619A490}"/>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Parallel Processing</a:t>
            </a:r>
          </a:p>
        </p:txBody>
      </p:sp>
      <p:sp>
        <p:nvSpPr>
          <p:cNvPr id="4" name="Primary Context Box">
            <a:extLst>
              <a:ext uri="{FF2B5EF4-FFF2-40B4-BE49-F238E27FC236}">
                <a16:creationId xmlns:a16="http://schemas.microsoft.com/office/drawing/2014/main" id="{1117509E-5398-1899-7163-89A7562B879E}"/>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Aggregation</a:t>
            </a:r>
          </a:p>
        </p:txBody>
      </p:sp>
      <p:sp>
        <p:nvSpPr>
          <p:cNvPr id="5" name="Secondary Content Box">
            <a:extLst>
              <a:ext uri="{FF2B5EF4-FFF2-40B4-BE49-F238E27FC236}">
                <a16:creationId xmlns:a16="http://schemas.microsoft.com/office/drawing/2014/main" id="{116CED8F-DEF9-EECD-2795-7EBF1B084BDA}"/>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Load Balancing</a:t>
            </a:r>
          </a:p>
        </p:txBody>
      </p:sp>
    </p:spTree>
    <p:extLst>
      <p:ext uri="{BB962C8B-B14F-4D97-AF65-F5344CB8AC3E}">
        <p14:creationId xmlns:p14="http://schemas.microsoft.com/office/powerpoint/2010/main" val="248199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 shot of a computer&#10;&#10;AI-generated content may be incorrect.">
            <a:extLst>
              <a:ext uri="{FF2B5EF4-FFF2-40B4-BE49-F238E27FC236}">
                <a16:creationId xmlns:a16="http://schemas.microsoft.com/office/drawing/2014/main" id="{E63E3C18-233B-7C32-31FC-2EA3DE64D4DA}"/>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83830" y="1232400"/>
            <a:ext cx="3781953" cy="4210638"/>
          </a:xfrm>
        </p:spPr>
      </p:pic>
      <p:sp>
        <p:nvSpPr>
          <p:cNvPr id="5" name="Title 3">
            <a:extLst>
              <a:ext uri="{FF2B5EF4-FFF2-40B4-BE49-F238E27FC236}">
                <a16:creationId xmlns:a16="http://schemas.microsoft.com/office/drawing/2014/main" id="{C501F24C-2720-B6AC-33A7-AAA55EE356D3}"/>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BD93D4FF-5564-CE07-2C42-CAD3AEF6F2F5}"/>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Tree>
    <p:extLst>
      <p:ext uri="{BB962C8B-B14F-4D97-AF65-F5344CB8AC3E}">
        <p14:creationId xmlns:p14="http://schemas.microsoft.com/office/powerpoint/2010/main" val="1584730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 code&#10;&#10;AI-generated content may be incorrect.">
            <a:extLst>
              <a:ext uri="{FF2B5EF4-FFF2-40B4-BE49-F238E27FC236}">
                <a16:creationId xmlns:a16="http://schemas.microsoft.com/office/drawing/2014/main" id="{613B5037-540F-4F65-4965-D2F12D4F35F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177927" y="589208"/>
            <a:ext cx="2985571" cy="5679583"/>
          </a:xfrm>
        </p:spPr>
      </p:pic>
      <p:sp>
        <p:nvSpPr>
          <p:cNvPr id="5" name="Title 3">
            <a:extLst>
              <a:ext uri="{FF2B5EF4-FFF2-40B4-BE49-F238E27FC236}">
                <a16:creationId xmlns:a16="http://schemas.microsoft.com/office/drawing/2014/main" id="{0E57058B-F264-052B-6116-2F9E05FB0878}"/>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613639A8-CC95-2D44-7D9A-E6AE76F76554}"/>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98E690A7-1C03-56B5-2C2E-CE321E483324}"/>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Topic &amp; Subscriptions</a:t>
            </a:r>
          </a:p>
        </p:txBody>
      </p:sp>
      <p:sp>
        <p:nvSpPr>
          <p:cNvPr id="8" name="Rectangle: Rounded Corners 7">
            <a:extLst>
              <a:ext uri="{FF2B5EF4-FFF2-40B4-BE49-F238E27FC236}">
                <a16:creationId xmlns:a16="http://schemas.microsoft.com/office/drawing/2014/main" id="{01E4D249-D834-19EC-5347-8C691BE156B0}"/>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201841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 code&#10;&#10;AI-generated content may be incorrect.">
            <a:extLst>
              <a:ext uri="{FF2B5EF4-FFF2-40B4-BE49-F238E27FC236}">
                <a16:creationId xmlns:a16="http://schemas.microsoft.com/office/drawing/2014/main" id="{F8C77934-8A93-4D7F-4A83-7B1844EC2F6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744662" y="605928"/>
            <a:ext cx="4415960" cy="5409281"/>
          </a:xfrm>
        </p:spPr>
      </p:pic>
      <p:sp>
        <p:nvSpPr>
          <p:cNvPr id="5" name="Title 3">
            <a:extLst>
              <a:ext uri="{FF2B5EF4-FFF2-40B4-BE49-F238E27FC236}">
                <a16:creationId xmlns:a16="http://schemas.microsoft.com/office/drawing/2014/main" id="{CFB1DFCD-02B2-02E8-AABD-1886064225C9}"/>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43A02B32-6277-83EC-8C18-41DB7FE8A809}"/>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D34B1F73-038E-444F-0B87-EBB6858B3FA8}"/>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Topic &amp; Subscriptions</a:t>
            </a:r>
          </a:p>
        </p:txBody>
      </p:sp>
      <p:sp>
        <p:nvSpPr>
          <p:cNvPr id="8" name="Rectangle: Rounded Corners 7">
            <a:extLst>
              <a:ext uri="{FF2B5EF4-FFF2-40B4-BE49-F238E27FC236}">
                <a16:creationId xmlns:a16="http://schemas.microsoft.com/office/drawing/2014/main" id="{C159838B-9AD4-C7BE-8412-A7CFA751E95D}"/>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9E6D2B0B-4CB4-BEFC-591D-3AD74DC5CFDD}"/>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Queues</a:t>
            </a:r>
          </a:p>
        </p:txBody>
      </p:sp>
      <p:sp>
        <p:nvSpPr>
          <p:cNvPr id="12" name="Rectangle: Rounded Corners 11">
            <a:extLst>
              <a:ext uri="{FF2B5EF4-FFF2-40B4-BE49-F238E27FC236}">
                <a16:creationId xmlns:a16="http://schemas.microsoft.com/office/drawing/2014/main" id="{EE8DC1BE-0B1C-2D66-B327-906C470CD554}"/>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4041814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screen shot of a computer program&#10;&#10;AI-generated content may be incorrect.">
            <a:extLst>
              <a:ext uri="{FF2B5EF4-FFF2-40B4-BE49-F238E27FC236}">
                <a16:creationId xmlns:a16="http://schemas.microsoft.com/office/drawing/2014/main" id="{13A77A8C-FB41-D097-213A-8DB875626B6D}"/>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306888" y="1939970"/>
            <a:ext cx="7335837" cy="2795497"/>
          </a:xfrm>
        </p:spPr>
      </p:pic>
      <p:sp>
        <p:nvSpPr>
          <p:cNvPr id="5" name="Title 3">
            <a:extLst>
              <a:ext uri="{FF2B5EF4-FFF2-40B4-BE49-F238E27FC236}">
                <a16:creationId xmlns:a16="http://schemas.microsoft.com/office/drawing/2014/main" id="{E3E583E0-64CC-8673-A6AB-A7123FDE89BC}"/>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059E2C89-B452-200A-28D9-279A36422024}"/>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CC63F07A-20B4-8C81-344C-BDED45FB6942}"/>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Topic &amp; Subscriptions</a:t>
            </a:r>
          </a:p>
        </p:txBody>
      </p:sp>
      <p:sp>
        <p:nvSpPr>
          <p:cNvPr id="8" name="Rectangle: Rounded Corners 7">
            <a:extLst>
              <a:ext uri="{FF2B5EF4-FFF2-40B4-BE49-F238E27FC236}">
                <a16:creationId xmlns:a16="http://schemas.microsoft.com/office/drawing/2014/main" id="{60541533-5BBD-4FB8-802D-7AF90CBCF0EA}"/>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951E73DD-8321-9D9C-545E-3165353438E9}"/>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Queues</a:t>
            </a:r>
          </a:p>
        </p:txBody>
      </p:sp>
      <p:sp>
        <p:nvSpPr>
          <p:cNvPr id="10" name="Rectangle: Rounded Corners 9">
            <a:extLst>
              <a:ext uri="{FF2B5EF4-FFF2-40B4-BE49-F238E27FC236}">
                <a16:creationId xmlns:a16="http://schemas.microsoft.com/office/drawing/2014/main" id="{B8A9F729-0B92-9CC6-AD63-75CEC06969C7}"/>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C20F5C4E-F19B-3F5F-5876-5D0A056A6796}"/>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Requester</a:t>
            </a:r>
          </a:p>
        </p:txBody>
      </p:sp>
      <p:sp>
        <p:nvSpPr>
          <p:cNvPr id="12" name="Rectangle: Rounded Corners 11">
            <a:extLst>
              <a:ext uri="{FF2B5EF4-FFF2-40B4-BE49-F238E27FC236}">
                <a16:creationId xmlns:a16="http://schemas.microsoft.com/office/drawing/2014/main" id="{3735A556-9044-E19B-8FB0-2556F7ECFCD0}"/>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4164320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screenshot of a computer program&#10;&#10;AI-generated content may be incorrect.">
            <a:extLst>
              <a:ext uri="{FF2B5EF4-FFF2-40B4-BE49-F238E27FC236}">
                <a16:creationId xmlns:a16="http://schemas.microsoft.com/office/drawing/2014/main" id="{22E092DD-A777-742E-AEEA-8EBE701DCDF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700783" y="2308035"/>
            <a:ext cx="6603087" cy="2076677"/>
          </a:xfrm>
        </p:spPr>
      </p:pic>
      <p:sp>
        <p:nvSpPr>
          <p:cNvPr id="5" name="Title 3">
            <a:extLst>
              <a:ext uri="{FF2B5EF4-FFF2-40B4-BE49-F238E27FC236}">
                <a16:creationId xmlns:a16="http://schemas.microsoft.com/office/drawing/2014/main" id="{4E77F786-ACAF-1E95-4453-ED7DCD204617}"/>
              </a:ext>
            </a:extLst>
          </p:cNvPr>
          <p:cNvSpPr>
            <a:spLocks noGrp="1"/>
          </p:cNvSpPr>
          <p:nvPr>
            <p:ph type="title"/>
          </p:nvPr>
        </p:nvSpPr>
        <p:spPr>
          <a:xfrm>
            <a:off x="548640" y="457200"/>
            <a:ext cx="3575304" cy="591312"/>
          </a:xfrm>
        </p:spPr>
        <p:txBody>
          <a:bodyPr/>
          <a:lstStyle/>
          <a:p>
            <a:r>
              <a:rPr lang="en-US" dirty="0"/>
              <a:t>Documentation</a:t>
            </a:r>
          </a:p>
        </p:txBody>
      </p:sp>
      <p:sp>
        <p:nvSpPr>
          <p:cNvPr id="6" name="Primary Context Box">
            <a:extLst>
              <a:ext uri="{FF2B5EF4-FFF2-40B4-BE49-F238E27FC236}">
                <a16:creationId xmlns:a16="http://schemas.microsoft.com/office/drawing/2014/main" id="{429664E4-6DC1-A452-0CD0-25A9C8282A2A}"/>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6927EA7D-DDDD-7AEF-55B2-67BFBD60F07E}"/>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Topic &amp; Subscriptions</a:t>
            </a:r>
          </a:p>
        </p:txBody>
      </p:sp>
      <p:sp>
        <p:nvSpPr>
          <p:cNvPr id="8" name="Rectangle: Rounded Corners 7">
            <a:extLst>
              <a:ext uri="{FF2B5EF4-FFF2-40B4-BE49-F238E27FC236}">
                <a16:creationId xmlns:a16="http://schemas.microsoft.com/office/drawing/2014/main" id="{F23AE617-C5BE-2DE4-E08B-0906FF97C4B1}"/>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CA226131-71C0-8BDB-5302-AB41D73E2C2D}"/>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Queues</a:t>
            </a:r>
          </a:p>
        </p:txBody>
      </p:sp>
      <p:sp>
        <p:nvSpPr>
          <p:cNvPr id="10" name="Rectangle: Rounded Corners 9">
            <a:extLst>
              <a:ext uri="{FF2B5EF4-FFF2-40B4-BE49-F238E27FC236}">
                <a16:creationId xmlns:a16="http://schemas.microsoft.com/office/drawing/2014/main" id="{619B8757-E5B3-B099-D391-EC9372F4856F}"/>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2E1C6F25-A195-5A2E-31DE-088277C6507C}"/>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Requester</a:t>
            </a:r>
          </a:p>
        </p:txBody>
      </p:sp>
      <p:sp>
        <p:nvSpPr>
          <p:cNvPr id="12" name="Rectangle: Rounded Corners 11">
            <a:extLst>
              <a:ext uri="{FF2B5EF4-FFF2-40B4-BE49-F238E27FC236}">
                <a16:creationId xmlns:a16="http://schemas.microsoft.com/office/drawing/2014/main" id="{E0E1CCFC-0024-D0FC-7EC7-FC77C9DB8E89}"/>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139111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 shot of a computer code&#10;&#10;AI-generated content may be incorrect.">
            <a:extLst>
              <a:ext uri="{FF2B5EF4-FFF2-40B4-BE49-F238E27FC236}">
                <a16:creationId xmlns:a16="http://schemas.microsoft.com/office/drawing/2014/main" id="{572FA11C-B241-848A-5600-6A9F42CF9ABB}"/>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776124" y="457200"/>
            <a:ext cx="6404353" cy="5767330"/>
          </a:xfrm>
        </p:spPr>
      </p:pic>
      <p:sp>
        <p:nvSpPr>
          <p:cNvPr id="5" name="Title 3">
            <a:extLst>
              <a:ext uri="{FF2B5EF4-FFF2-40B4-BE49-F238E27FC236}">
                <a16:creationId xmlns:a16="http://schemas.microsoft.com/office/drawing/2014/main" id="{317267BD-0BF6-61CC-CC16-28BB93C76244}"/>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4DBF57AB-E816-4935-9F33-B65B8341C109}"/>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C50E9837-D7C4-EC18-3FB4-BB29F32855CB}"/>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Topic &amp; Subscriptions</a:t>
            </a:r>
          </a:p>
        </p:txBody>
      </p:sp>
      <p:sp>
        <p:nvSpPr>
          <p:cNvPr id="8" name="Rectangle: Rounded Corners 7">
            <a:extLst>
              <a:ext uri="{FF2B5EF4-FFF2-40B4-BE49-F238E27FC236}">
                <a16:creationId xmlns:a16="http://schemas.microsoft.com/office/drawing/2014/main" id="{078D020F-ACA4-A0F2-1F84-A4398D9F341C}"/>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CFEBBB51-D921-1302-42C5-067D448C0BB1}"/>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Queues</a:t>
            </a:r>
          </a:p>
        </p:txBody>
      </p:sp>
      <p:sp>
        <p:nvSpPr>
          <p:cNvPr id="10" name="Rectangle: Rounded Corners 9">
            <a:extLst>
              <a:ext uri="{FF2B5EF4-FFF2-40B4-BE49-F238E27FC236}">
                <a16:creationId xmlns:a16="http://schemas.microsoft.com/office/drawing/2014/main" id="{D6B52300-E577-1DD6-9605-2D02F5B13FCF}"/>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B5B03881-F68A-E352-9D87-B44185896415}"/>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Requester</a:t>
            </a:r>
          </a:p>
        </p:txBody>
      </p:sp>
      <p:sp>
        <p:nvSpPr>
          <p:cNvPr id="12" name="Rectangle: Rounded Corners 11">
            <a:extLst>
              <a:ext uri="{FF2B5EF4-FFF2-40B4-BE49-F238E27FC236}">
                <a16:creationId xmlns:a16="http://schemas.microsoft.com/office/drawing/2014/main" id="{683117B4-F91A-2115-AFC3-DD0FC21FB535}"/>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B43DE5AC-5F33-BE76-D576-303DBA01E43B}"/>
              </a:ext>
            </a:extLst>
          </p:cNvPr>
          <p:cNvSpPr/>
          <p:nvPr/>
        </p:nvSpPr>
        <p:spPr>
          <a:xfrm>
            <a:off x="548254" y="3567558"/>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Recipients</a:t>
            </a:r>
          </a:p>
        </p:txBody>
      </p:sp>
      <p:sp>
        <p:nvSpPr>
          <p:cNvPr id="14" name="Rectangle: Rounded Corners 13">
            <a:extLst>
              <a:ext uri="{FF2B5EF4-FFF2-40B4-BE49-F238E27FC236}">
                <a16:creationId xmlns:a16="http://schemas.microsoft.com/office/drawing/2014/main" id="{AADD72B1-3E5C-21D9-A7B5-D7A55659432E}"/>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8" name="Picture 17">
            <a:extLst>
              <a:ext uri="{FF2B5EF4-FFF2-40B4-BE49-F238E27FC236}">
                <a16:creationId xmlns:a16="http://schemas.microsoft.com/office/drawing/2014/main" id="{02E54100-B93A-2F3A-BA2F-F76D034AD45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90534" y="1871767"/>
            <a:ext cx="7672936" cy="654654"/>
          </a:xfrm>
          <a:prstGeom prst="rect">
            <a:avLst/>
          </a:prstGeom>
        </p:spPr>
      </p:pic>
      <p:pic>
        <p:nvPicPr>
          <p:cNvPr id="20" name="Picture 19" descr="A computer screen shot of text&#10;&#10;AI-generated content may be incorrect.">
            <a:extLst>
              <a:ext uri="{FF2B5EF4-FFF2-40B4-BE49-F238E27FC236}">
                <a16:creationId xmlns:a16="http://schemas.microsoft.com/office/drawing/2014/main" id="{3C54926D-FE52-23F0-F866-52F027F3E21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90532" y="1570454"/>
            <a:ext cx="7537447" cy="3133327"/>
          </a:xfrm>
          <a:prstGeom prst="rect">
            <a:avLst/>
          </a:prstGeom>
        </p:spPr>
      </p:pic>
      <p:pic>
        <p:nvPicPr>
          <p:cNvPr id="22" name="Picture 21" descr="A screen shot of a computer program&#10;&#10;AI-generated content may be incorrect.">
            <a:extLst>
              <a:ext uri="{FF2B5EF4-FFF2-40B4-BE49-F238E27FC236}">
                <a16:creationId xmlns:a16="http://schemas.microsoft.com/office/drawing/2014/main" id="{53BBD4A2-F8EF-F828-37A8-04E94B8A5B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44138" y="3646027"/>
            <a:ext cx="7947862" cy="3017588"/>
          </a:xfrm>
          <a:prstGeom prst="rect">
            <a:avLst/>
          </a:prstGeom>
        </p:spPr>
      </p:pic>
    </p:spTree>
    <p:extLst>
      <p:ext uri="{BB962C8B-B14F-4D97-AF65-F5344CB8AC3E}">
        <p14:creationId xmlns:p14="http://schemas.microsoft.com/office/powerpoint/2010/main" val="170835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6"/>
                                        </p:tgtEl>
                                        <p:attrNameLst>
                                          <p:attrName>style.opacity</p:attrName>
                                        </p:attrNameLst>
                                      </p:cBhvr>
                                      <p:to>
                                        <p:strVal val="0.25"/>
                                      </p:to>
                                    </p:set>
                                    <p:animEffect filter="image" prLst="opacity: 0.25">
                                      <p:cBhvr rctx="IE">
                                        <p:cTn id="7" dur="indefinite"/>
                                        <p:tgtEl>
                                          <p:spTgt spid="16"/>
                                        </p:tgtEl>
                                      </p:cBhvr>
                                    </p:animEffect>
                                  </p:childTnLst>
                                </p:cTn>
                              </p:par>
                              <p:par>
                                <p:cTn id="8" presetID="53" presetClass="entr" presetSubtype="1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18"/>
                                        </p:tgtEl>
                                        <p:attrNameLst>
                                          <p:attrName>ppt_w</p:attrName>
                                        </p:attrNameLst>
                                      </p:cBhvr>
                                      <p:tavLst>
                                        <p:tav tm="0">
                                          <p:val>
                                            <p:strVal val="ppt_w"/>
                                          </p:val>
                                        </p:tav>
                                        <p:tav tm="100000">
                                          <p:val>
                                            <p:fltVal val="0"/>
                                          </p:val>
                                        </p:tav>
                                      </p:tavLst>
                                    </p:anim>
                                    <p:anim calcmode="lin" valueType="num">
                                      <p:cBhvr>
                                        <p:cTn id="17" dur="500"/>
                                        <p:tgtEl>
                                          <p:spTgt spid="18"/>
                                        </p:tgtEl>
                                        <p:attrNameLst>
                                          <p:attrName>ppt_h</p:attrName>
                                        </p:attrNameLst>
                                      </p:cBhvr>
                                      <p:tavLst>
                                        <p:tav tm="0">
                                          <p:val>
                                            <p:strVal val="ppt_h"/>
                                          </p:val>
                                        </p:tav>
                                        <p:tav tm="100000">
                                          <p:val>
                                            <p:fltVal val="0"/>
                                          </p:val>
                                        </p:tav>
                                      </p:tavLst>
                                    </p:anim>
                                    <p:animEffect transition="out" filter="fad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nodeType="clickEffect">
                                  <p:stCondLst>
                                    <p:cond delay="0"/>
                                  </p:stCondLst>
                                  <p:childTnLst>
                                    <p:anim calcmode="lin" valueType="num">
                                      <p:cBhvr>
                                        <p:cTn id="28" dur="500"/>
                                        <p:tgtEl>
                                          <p:spTgt spid="20"/>
                                        </p:tgtEl>
                                        <p:attrNameLst>
                                          <p:attrName>ppt_w</p:attrName>
                                        </p:attrNameLst>
                                      </p:cBhvr>
                                      <p:tavLst>
                                        <p:tav tm="0">
                                          <p:val>
                                            <p:strVal val="ppt_w"/>
                                          </p:val>
                                        </p:tav>
                                        <p:tav tm="100000">
                                          <p:val>
                                            <p:fltVal val="0"/>
                                          </p:val>
                                        </p:tav>
                                      </p:tavLst>
                                    </p:anim>
                                    <p:anim calcmode="lin" valueType="num">
                                      <p:cBhvr>
                                        <p:cTn id="29" dur="500"/>
                                        <p:tgtEl>
                                          <p:spTgt spid="20"/>
                                        </p:tgtEl>
                                        <p:attrNameLst>
                                          <p:attrName>ppt_h</p:attrName>
                                        </p:attrNameLst>
                                      </p:cBhvr>
                                      <p:tavLst>
                                        <p:tav tm="0">
                                          <p:val>
                                            <p:strVal val="ppt_h"/>
                                          </p:val>
                                        </p:tav>
                                        <p:tav tm="100000">
                                          <p:val>
                                            <p:fltVal val="0"/>
                                          </p:val>
                                        </p:tav>
                                      </p:tavLst>
                                    </p:anim>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53" presetClass="entr" presetSubtype="16"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 shot of a computer code&#10;&#10;AI-generated content may be incorrect.">
            <a:extLst>
              <a:ext uri="{FF2B5EF4-FFF2-40B4-BE49-F238E27FC236}">
                <a16:creationId xmlns:a16="http://schemas.microsoft.com/office/drawing/2014/main" id="{D81E04EA-9DF5-9A60-AB4B-B822F454D13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493440" y="978574"/>
            <a:ext cx="6890834" cy="3684592"/>
          </a:xfrm>
        </p:spPr>
      </p:pic>
      <p:sp>
        <p:nvSpPr>
          <p:cNvPr id="5" name="Title 3">
            <a:extLst>
              <a:ext uri="{FF2B5EF4-FFF2-40B4-BE49-F238E27FC236}">
                <a16:creationId xmlns:a16="http://schemas.microsoft.com/office/drawing/2014/main" id="{312981C6-F404-7474-5332-21E99C2E71E3}"/>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CEB0BA96-0036-8A66-E069-6031DDDC33D4}"/>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3A19C263-9E5C-4CDA-DDC1-5E6F53DA35A6}"/>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Topic &amp; Subscriptions</a:t>
            </a:r>
          </a:p>
        </p:txBody>
      </p:sp>
      <p:sp>
        <p:nvSpPr>
          <p:cNvPr id="8" name="Rectangle: Rounded Corners 7">
            <a:extLst>
              <a:ext uri="{FF2B5EF4-FFF2-40B4-BE49-F238E27FC236}">
                <a16:creationId xmlns:a16="http://schemas.microsoft.com/office/drawing/2014/main" id="{2B79A7DE-D1EF-B3CE-CEE2-BEDEE1D61D69}"/>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FBEC97F6-3678-4F51-01D6-40C5BCBCF733}"/>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Queues</a:t>
            </a:r>
          </a:p>
        </p:txBody>
      </p:sp>
      <p:sp>
        <p:nvSpPr>
          <p:cNvPr id="10" name="Rectangle: Rounded Corners 9">
            <a:extLst>
              <a:ext uri="{FF2B5EF4-FFF2-40B4-BE49-F238E27FC236}">
                <a16:creationId xmlns:a16="http://schemas.microsoft.com/office/drawing/2014/main" id="{A89247AA-4DF7-4609-B1EE-D23A6B3859E0}"/>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F151713A-2C76-681A-A9E3-68D97E96419B}"/>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Requester</a:t>
            </a:r>
          </a:p>
        </p:txBody>
      </p:sp>
      <p:sp>
        <p:nvSpPr>
          <p:cNvPr id="12" name="Rectangle: Rounded Corners 11">
            <a:extLst>
              <a:ext uri="{FF2B5EF4-FFF2-40B4-BE49-F238E27FC236}">
                <a16:creationId xmlns:a16="http://schemas.microsoft.com/office/drawing/2014/main" id="{BC768DC2-0EC2-571B-7D64-D3B9D795E196}"/>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043E9E7D-A7CB-0FAA-6B84-B5E849FF4A11}"/>
              </a:ext>
            </a:extLst>
          </p:cNvPr>
          <p:cNvSpPr/>
          <p:nvPr/>
        </p:nvSpPr>
        <p:spPr>
          <a:xfrm>
            <a:off x="548254" y="3567558"/>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Recipients</a:t>
            </a:r>
          </a:p>
        </p:txBody>
      </p:sp>
      <p:sp>
        <p:nvSpPr>
          <p:cNvPr id="14" name="Rectangle: Rounded Corners 13">
            <a:extLst>
              <a:ext uri="{FF2B5EF4-FFF2-40B4-BE49-F238E27FC236}">
                <a16:creationId xmlns:a16="http://schemas.microsoft.com/office/drawing/2014/main" id="{2002AE13-AB92-2C15-80B5-EB3294F5B55D}"/>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8" name="Picture 17" descr="A screen shot of a computer program&#10;&#10;AI-generated content may be incorrect.">
            <a:extLst>
              <a:ext uri="{FF2B5EF4-FFF2-40B4-BE49-F238E27FC236}">
                <a16:creationId xmlns:a16="http://schemas.microsoft.com/office/drawing/2014/main" id="{4DAF6392-0CFC-BC95-3B9F-0AD009C0976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38675" y="1735433"/>
            <a:ext cx="6772866" cy="3801629"/>
          </a:xfrm>
          <a:prstGeom prst="rect">
            <a:avLst/>
          </a:prstGeom>
        </p:spPr>
      </p:pic>
      <p:pic>
        <p:nvPicPr>
          <p:cNvPr id="20" name="Picture 19" descr="A screen shot of a computer program&#10;&#10;AI-generated content may be incorrect.">
            <a:extLst>
              <a:ext uri="{FF2B5EF4-FFF2-40B4-BE49-F238E27FC236}">
                <a16:creationId xmlns:a16="http://schemas.microsoft.com/office/drawing/2014/main" id="{E9EE37FA-45D5-6414-54ED-C6112E31376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07921" y="2564451"/>
            <a:ext cx="6772865" cy="3710803"/>
          </a:xfrm>
          <a:prstGeom prst="rect">
            <a:avLst/>
          </a:prstGeom>
        </p:spPr>
      </p:pic>
    </p:spTree>
    <p:extLst>
      <p:ext uri="{BB962C8B-B14F-4D97-AF65-F5344CB8AC3E}">
        <p14:creationId xmlns:p14="http://schemas.microsoft.com/office/powerpoint/2010/main" val="394347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100"/>
                                  </p:stCondLst>
                                  <p:childTnLst>
                                    <p:set>
                                      <p:cBhvr>
                                        <p:cTn id="6" dur="indefinite"/>
                                        <p:tgtEl>
                                          <p:spTgt spid="16"/>
                                        </p:tgtEl>
                                        <p:attrNameLst>
                                          <p:attrName>style.opacity</p:attrName>
                                        </p:attrNameLst>
                                      </p:cBhvr>
                                      <p:to>
                                        <p:strVal val="0.5"/>
                                      </p:to>
                                    </p:set>
                                    <p:animEffect filter="image" prLst="opacity: 0.5">
                                      <p:cBhvr rctx="IE">
                                        <p:cTn id="7" dur="indefinite"/>
                                        <p:tgtEl>
                                          <p:spTgt spid="16"/>
                                        </p:tgtEl>
                                      </p:cBhvr>
                                    </p:animEffect>
                                  </p:childTnLst>
                                </p:cTn>
                              </p:par>
                              <p:par>
                                <p:cTn id="8" presetID="10" presetClass="entr" presetSubtype="0" fill="hold" nodeType="withEffect">
                                  <p:stCondLst>
                                    <p:cond delay="1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18"/>
                                        </p:tgtEl>
                                        <p:attrNameLst>
                                          <p:attrName>style.opacity</p:attrName>
                                        </p:attrNameLst>
                                      </p:cBhvr>
                                      <p:to>
                                        <p:strVal val="0.5"/>
                                      </p:to>
                                    </p:set>
                                    <p:animEffect filter="image" prLst="opacity: 0.5">
                                      <p:cBhvr rctx="IE">
                                        <p:cTn id="15" dur="indefinite"/>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DA88B-C265-5560-B931-D5A0617F6826}"/>
              </a:ext>
            </a:extLst>
          </p:cNvPr>
          <p:cNvSpPr>
            <a:spLocks noGrp="1"/>
          </p:cNvSpPr>
          <p:nvPr>
            <p:ph idx="1"/>
          </p:nvPr>
        </p:nvSpPr>
        <p:spPr/>
        <p:txBody>
          <a:bodyPr/>
          <a:lstStyle/>
          <a:p>
            <a:endParaRPr lang="en-US"/>
          </a:p>
        </p:txBody>
      </p:sp>
      <p:sp>
        <p:nvSpPr>
          <p:cNvPr id="5" name="Title 3">
            <a:extLst>
              <a:ext uri="{FF2B5EF4-FFF2-40B4-BE49-F238E27FC236}">
                <a16:creationId xmlns:a16="http://schemas.microsoft.com/office/drawing/2014/main" id="{BC728219-DE50-F9D4-7B19-E5E11BA908A3}"/>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F8103238-7AC4-7E50-101F-0E7DB238620C}"/>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F478576D-3CD0-FD80-12C0-58589866DCCA}"/>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Topic &amp; Subscriptions</a:t>
            </a:r>
          </a:p>
        </p:txBody>
      </p:sp>
      <p:sp>
        <p:nvSpPr>
          <p:cNvPr id="8" name="Rectangle: Rounded Corners 7">
            <a:extLst>
              <a:ext uri="{FF2B5EF4-FFF2-40B4-BE49-F238E27FC236}">
                <a16:creationId xmlns:a16="http://schemas.microsoft.com/office/drawing/2014/main" id="{C6667B57-2E5D-089F-51AE-B50B52C186FD}"/>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5332FF8E-1E8A-CD32-1A77-9A499B4392FD}"/>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Queues</a:t>
            </a:r>
          </a:p>
        </p:txBody>
      </p:sp>
      <p:sp>
        <p:nvSpPr>
          <p:cNvPr id="10" name="Rectangle: Rounded Corners 9">
            <a:extLst>
              <a:ext uri="{FF2B5EF4-FFF2-40B4-BE49-F238E27FC236}">
                <a16:creationId xmlns:a16="http://schemas.microsoft.com/office/drawing/2014/main" id="{50A7A59F-49F4-3043-5587-8105C2F179D2}"/>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85875447-B8BA-766D-4300-55610E7ECFCC}"/>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Requester</a:t>
            </a:r>
          </a:p>
        </p:txBody>
      </p:sp>
      <p:sp>
        <p:nvSpPr>
          <p:cNvPr id="12" name="Rectangle: Rounded Corners 11">
            <a:extLst>
              <a:ext uri="{FF2B5EF4-FFF2-40B4-BE49-F238E27FC236}">
                <a16:creationId xmlns:a16="http://schemas.microsoft.com/office/drawing/2014/main" id="{8908DC66-474C-5D49-33AB-D034FCE50350}"/>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FAF8D7B1-D775-6435-60FA-871B0F52ED9E}"/>
              </a:ext>
            </a:extLst>
          </p:cNvPr>
          <p:cNvSpPr/>
          <p:nvPr/>
        </p:nvSpPr>
        <p:spPr>
          <a:xfrm>
            <a:off x="548254" y="3567558"/>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Recipients</a:t>
            </a:r>
          </a:p>
        </p:txBody>
      </p:sp>
      <p:sp>
        <p:nvSpPr>
          <p:cNvPr id="14" name="Rectangle: Rounded Corners 13">
            <a:extLst>
              <a:ext uri="{FF2B5EF4-FFF2-40B4-BE49-F238E27FC236}">
                <a16:creationId xmlns:a16="http://schemas.microsoft.com/office/drawing/2014/main" id="{29309126-36DB-DFCE-33E6-58F14DA9589D}"/>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Primary Context Box">
            <a:extLst>
              <a:ext uri="{FF2B5EF4-FFF2-40B4-BE49-F238E27FC236}">
                <a16:creationId xmlns:a16="http://schemas.microsoft.com/office/drawing/2014/main" id="{7BFED0D6-D3C3-FB3B-B951-79BAABDD2284}"/>
              </a:ext>
            </a:extLst>
          </p:cNvPr>
          <p:cNvSpPr/>
          <p:nvPr/>
        </p:nvSpPr>
        <p:spPr>
          <a:xfrm>
            <a:off x="548253" y="420187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6" name="Rectangle: Rounded Corners 15">
            <a:extLst>
              <a:ext uri="{FF2B5EF4-FFF2-40B4-BE49-F238E27FC236}">
                <a16:creationId xmlns:a16="http://schemas.microsoft.com/office/drawing/2014/main" id="{84B9DCE6-23FA-DE45-2D4C-5DB0D4F87636}"/>
              </a:ext>
            </a:extLst>
          </p:cNvPr>
          <p:cNvSpPr/>
          <p:nvPr/>
        </p:nvSpPr>
        <p:spPr>
          <a:xfrm>
            <a:off x="548254" y="356755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540715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AI-generated content may be incorrect.">
            <a:extLst>
              <a:ext uri="{FF2B5EF4-FFF2-40B4-BE49-F238E27FC236}">
                <a16:creationId xmlns:a16="http://schemas.microsoft.com/office/drawing/2014/main" id="{53AEE848-4E2E-FE8C-250B-6B59892B6B9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576" y="122174"/>
            <a:ext cx="3200847" cy="1810003"/>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498672BD-7FDD-FEBC-CDFA-D76281D608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576" y="4560062"/>
            <a:ext cx="3200847" cy="1810003"/>
          </a:xfrm>
          <a:prstGeom prst="rect">
            <a:avLst/>
          </a:prstGeom>
        </p:spPr>
      </p:pic>
      <p:pic>
        <p:nvPicPr>
          <p:cNvPr id="17" name="Picture 16">
            <a:extLst>
              <a:ext uri="{FF2B5EF4-FFF2-40B4-BE49-F238E27FC236}">
                <a16:creationId xmlns:a16="http://schemas.microsoft.com/office/drawing/2014/main" id="{5E087F6C-CB88-A2DB-38F6-0A27893BA9A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495576" y="2528762"/>
            <a:ext cx="3199577" cy="1800476"/>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3E095276-E9C9-0764-BE3E-934730CBB84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1875" y="2528762"/>
            <a:ext cx="3200847" cy="1800476"/>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4752CAE7-5EC2-B6BB-0680-AC15C5EFBC7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218007" y="2519235"/>
            <a:ext cx="3210373" cy="1810003"/>
          </a:xfrm>
          <a:prstGeom prst="rect">
            <a:avLst/>
          </a:prstGeom>
        </p:spPr>
      </p:pic>
      <p:sp>
        <p:nvSpPr>
          <p:cNvPr id="22" name="TextBox 21">
            <a:extLst>
              <a:ext uri="{FF2B5EF4-FFF2-40B4-BE49-F238E27FC236}">
                <a16:creationId xmlns:a16="http://schemas.microsoft.com/office/drawing/2014/main" id="{3BDCF909-5CC7-3985-DFB7-2590B199DD2D}"/>
              </a:ext>
            </a:extLst>
          </p:cNvPr>
          <p:cNvSpPr txBox="1"/>
          <p:nvPr/>
        </p:nvSpPr>
        <p:spPr>
          <a:xfrm>
            <a:off x="2877174" y="122174"/>
            <a:ext cx="1266501" cy="400110"/>
          </a:xfrm>
          <a:prstGeom prst="rect">
            <a:avLst/>
          </a:prstGeom>
          <a:noFill/>
        </p:spPr>
        <p:txBody>
          <a:bodyPr wrap="none" rtlCol="0">
            <a:spAutoFit/>
          </a:bodyPr>
          <a:lstStyle/>
          <a:p>
            <a:r>
              <a:rPr lang="en-US" sz="2000" b="1" dirty="0">
                <a:solidFill>
                  <a:schemeClr val="accent6"/>
                </a:solidFill>
              </a:rPr>
              <a:t>Requester</a:t>
            </a:r>
          </a:p>
        </p:txBody>
      </p:sp>
      <p:sp>
        <p:nvSpPr>
          <p:cNvPr id="23" name="TextBox 22">
            <a:extLst>
              <a:ext uri="{FF2B5EF4-FFF2-40B4-BE49-F238E27FC236}">
                <a16:creationId xmlns:a16="http://schemas.microsoft.com/office/drawing/2014/main" id="{08EE658C-195D-EDCB-A2CD-D3E445E26771}"/>
              </a:ext>
            </a:extLst>
          </p:cNvPr>
          <p:cNvSpPr txBox="1"/>
          <p:nvPr/>
        </p:nvSpPr>
        <p:spPr>
          <a:xfrm>
            <a:off x="5454676" y="2030414"/>
            <a:ext cx="1281376" cy="400110"/>
          </a:xfrm>
          <a:prstGeom prst="rect">
            <a:avLst/>
          </a:prstGeom>
          <a:noFill/>
        </p:spPr>
        <p:txBody>
          <a:bodyPr wrap="none" rtlCol="0">
            <a:spAutoFit/>
          </a:bodyPr>
          <a:lstStyle/>
          <a:p>
            <a:r>
              <a:rPr lang="en-US" sz="2000" b="1" dirty="0">
                <a:solidFill>
                  <a:schemeClr val="accent6"/>
                </a:solidFill>
              </a:rPr>
              <a:t>Recipients</a:t>
            </a:r>
          </a:p>
        </p:txBody>
      </p:sp>
      <p:sp>
        <p:nvSpPr>
          <p:cNvPr id="24" name="TextBox 23">
            <a:extLst>
              <a:ext uri="{FF2B5EF4-FFF2-40B4-BE49-F238E27FC236}">
                <a16:creationId xmlns:a16="http://schemas.microsoft.com/office/drawing/2014/main" id="{C371EA84-2393-16F7-8CD8-1D7E847AC739}"/>
              </a:ext>
            </a:extLst>
          </p:cNvPr>
          <p:cNvSpPr txBox="1"/>
          <p:nvPr/>
        </p:nvSpPr>
        <p:spPr>
          <a:xfrm>
            <a:off x="2877174" y="4560062"/>
            <a:ext cx="1138004" cy="400110"/>
          </a:xfrm>
          <a:prstGeom prst="rect">
            <a:avLst/>
          </a:prstGeom>
          <a:noFill/>
        </p:spPr>
        <p:txBody>
          <a:bodyPr wrap="none" rtlCol="0">
            <a:spAutoFit/>
          </a:bodyPr>
          <a:lstStyle/>
          <a:p>
            <a:r>
              <a:rPr lang="en-US" sz="2000" b="1" dirty="0">
                <a:solidFill>
                  <a:schemeClr val="accent6"/>
                </a:solidFill>
              </a:rPr>
              <a:t>Gatherer</a:t>
            </a:r>
          </a:p>
        </p:txBody>
      </p:sp>
      <p:pic>
        <p:nvPicPr>
          <p:cNvPr id="26" name="Picture 25" descr="A screenshot of a computer&#10;&#10;AI-generated content may be incorrect.">
            <a:extLst>
              <a:ext uri="{FF2B5EF4-FFF2-40B4-BE49-F238E27FC236}">
                <a16:creationId xmlns:a16="http://schemas.microsoft.com/office/drawing/2014/main" id="{227E5518-F35D-B5C3-6E57-E58B3006A78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495576" y="126938"/>
            <a:ext cx="3200847" cy="1800476"/>
          </a:xfrm>
          <a:prstGeom prst="rect">
            <a:avLst/>
          </a:prstGeom>
        </p:spPr>
      </p:pic>
      <p:pic>
        <p:nvPicPr>
          <p:cNvPr id="28" name="Picture 27" descr="A screenshot of a computer&#10;&#10;AI-generated content may be incorrect.">
            <a:extLst>
              <a:ext uri="{FF2B5EF4-FFF2-40B4-BE49-F238E27FC236}">
                <a16:creationId xmlns:a16="http://schemas.microsoft.com/office/drawing/2014/main" id="{0062D814-4863-EF80-ABFD-FD3A27CC060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1875" y="2528762"/>
            <a:ext cx="3200847" cy="1800476"/>
          </a:xfrm>
          <a:prstGeom prst="rect">
            <a:avLst/>
          </a:prstGeom>
        </p:spPr>
      </p:pic>
      <p:pic>
        <p:nvPicPr>
          <p:cNvPr id="30" name="Picture 29" descr="A screenshot of a computer&#10;&#10;AI-generated content may be incorrect.">
            <a:extLst>
              <a:ext uri="{FF2B5EF4-FFF2-40B4-BE49-F238E27FC236}">
                <a16:creationId xmlns:a16="http://schemas.microsoft.com/office/drawing/2014/main" id="{72AC69EB-967D-C2BE-B819-4F5077CF7753}"/>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494941" y="2528762"/>
            <a:ext cx="3200847" cy="1800476"/>
          </a:xfrm>
          <a:prstGeom prst="rect">
            <a:avLst/>
          </a:prstGeom>
        </p:spPr>
      </p:pic>
      <p:pic>
        <p:nvPicPr>
          <p:cNvPr id="32" name="Picture 31" descr="A screenshot of a computer&#10;&#10;AI-generated content may be incorrect.">
            <a:extLst>
              <a:ext uri="{FF2B5EF4-FFF2-40B4-BE49-F238E27FC236}">
                <a16:creationId xmlns:a16="http://schemas.microsoft.com/office/drawing/2014/main" id="{89050562-D6C6-0D8A-FA2E-DCD5F4CA5C1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222770" y="2523999"/>
            <a:ext cx="3200847" cy="1800476"/>
          </a:xfrm>
          <a:prstGeom prst="rect">
            <a:avLst/>
          </a:prstGeom>
        </p:spPr>
      </p:pic>
      <p:pic>
        <p:nvPicPr>
          <p:cNvPr id="34" name="Picture 33" descr="A screenshot of a computer&#10;&#10;AI-generated content may be incorrect.">
            <a:extLst>
              <a:ext uri="{FF2B5EF4-FFF2-40B4-BE49-F238E27FC236}">
                <a16:creationId xmlns:a16="http://schemas.microsoft.com/office/drawing/2014/main" id="{8BE3C1EE-1CE8-9FE6-D797-6C83D6A415FD}"/>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495576" y="4560062"/>
            <a:ext cx="3200847" cy="1810003"/>
          </a:xfrm>
          <a:prstGeom prst="rect">
            <a:avLst/>
          </a:prstGeom>
        </p:spPr>
      </p:pic>
      <p:pic>
        <p:nvPicPr>
          <p:cNvPr id="38" name="Picture 37" descr="A screenshot of a computer&#10;&#10;AI-generated content may be incorrect.">
            <a:extLst>
              <a:ext uri="{FF2B5EF4-FFF2-40B4-BE49-F238E27FC236}">
                <a16:creationId xmlns:a16="http://schemas.microsoft.com/office/drawing/2014/main" id="{D0AE799B-977C-235E-068A-F77EB7A4672F}"/>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495576" y="126938"/>
            <a:ext cx="3200847" cy="1800476"/>
          </a:xfrm>
          <a:prstGeom prst="rect">
            <a:avLst/>
          </a:prstGeom>
        </p:spPr>
      </p:pic>
    </p:spTree>
    <p:extLst>
      <p:ext uri="{BB962C8B-B14F-4D97-AF65-F5344CB8AC3E}">
        <p14:creationId xmlns:p14="http://schemas.microsoft.com/office/powerpoint/2010/main" val="42298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par>
                                <p:cTn id="13" presetID="22" presetClass="entr" presetSubtype="1"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par>
                                <p:cTn id="16" presetID="22" presetClass="entr" presetSubtype="1"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5BD87-0AFE-BF32-4E56-62CD5EE67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FB345-C0D4-D693-8D8F-69C01C01C518}"/>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95303198-781E-8A77-4A78-B86AAB7AF8ED}"/>
              </a:ext>
            </a:extLst>
          </p:cNvPr>
          <p:cNvSpPr/>
          <p:nvPr/>
        </p:nvSpPr>
        <p:spPr>
          <a:xfrm>
            <a:off x="547052" y="246686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a:t>
            </a:r>
          </a:p>
        </p:txBody>
      </p:sp>
      <p:sp>
        <p:nvSpPr>
          <p:cNvPr id="4" name="Primary Context Box">
            <a:extLst>
              <a:ext uri="{FF2B5EF4-FFF2-40B4-BE49-F238E27FC236}">
                <a16:creationId xmlns:a16="http://schemas.microsoft.com/office/drawing/2014/main" id="{720F4C92-E6A9-6D09-BAB5-428C2FA8D317}"/>
              </a:ext>
            </a:extLst>
          </p:cNvPr>
          <p:cNvSpPr/>
          <p:nvPr/>
        </p:nvSpPr>
        <p:spPr>
          <a:xfrm>
            <a:off x="4319396" y="246686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Overhead</a:t>
            </a:r>
          </a:p>
        </p:txBody>
      </p:sp>
      <p:sp>
        <p:nvSpPr>
          <p:cNvPr id="5" name="Secondary Content Box">
            <a:extLst>
              <a:ext uri="{FF2B5EF4-FFF2-40B4-BE49-F238E27FC236}">
                <a16:creationId xmlns:a16="http://schemas.microsoft.com/office/drawing/2014/main" id="{AD696979-D526-8EBD-E2E2-241D6A8AD593}"/>
              </a:ext>
            </a:extLst>
          </p:cNvPr>
          <p:cNvSpPr/>
          <p:nvPr/>
        </p:nvSpPr>
        <p:spPr>
          <a:xfrm>
            <a:off x="8064500" y="2480385"/>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11" name="Rectangle: Rounded Corners 10">
            <a:extLst>
              <a:ext uri="{FF2B5EF4-FFF2-40B4-BE49-F238E27FC236}">
                <a16:creationId xmlns:a16="http://schemas.microsoft.com/office/drawing/2014/main" id="{39BAAC20-4C25-64FD-6B6F-C086D5BAB82C}"/>
              </a:ext>
            </a:extLst>
          </p:cNvPr>
          <p:cNvSpPr/>
          <p:nvPr/>
        </p:nvSpPr>
        <p:spPr>
          <a:xfrm>
            <a:off x="547052" y="2466860"/>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B62DC314-99E0-E27E-FFF0-663E1672494F}"/>
              </a:ext>
            </a:extLst>
          </p:cNvPr>
          <p:cNvSpPr/>
          <p:nvPr/>
        </p:nvSpPr>
        <p:spPr>
          <a:xfrm>
            <a:off x="4319396" y="2466860"/>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65890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E30C0D-30EF-9E1B-AF75-B2F550B0EF79}"/>
              </a:ext>
            </a:extLst>
          </p:cNvPr>
          <p:cNvSpPr>
            <a:spLocks noGrp="1"/>
          </p:cNvSpPr>
          <p:nvPr>
            <p:ph idx="1"/>
          </p:nvPr>
        </p:nvSpPr>
        <p:spPr/>
        <p:txBody>
          <a:bodyPr/>
          <a:lstStyle/>
          <a:p>
            <a:r>
              <a:rPr lang="en-US" dirty="0"/>
              <a:t>Aggregates related messages for batch processing and data consolidation.</a:t>
            </a:r>
          </a:p>
          <a:p>
            <a:r>
              <a:rPr lang="en-US" dirty="0"/>
              <a:t>Enhances efficiency and scalability by reducing the overhead of processing individual messages.</a:t>
            </a:r>
          </a:p>
          <a:p>
            <a:r>
              <a:rPr lang="en-US" dirty="0"/>
              <a:t>Provides a unified view of related information, simplifying analysis and decision-making.</a:t>
            </a:r>
          </a:p>
        </p:txBody>
      </p:sp>
      <p:sp>
        <p:nvSpPr>
          <p:cNvPr id="3" name="Title 2">
            <a:extLst>
              <a:ext uri="{FF2B5EF4-FFF2-40B4-BE49-F238E27FC236}">
                <a16:creationId xmlns:a16="http://schemas.microsoft.com/office/drawing/2014/main" id="{C6125DEC-0F9C-A63B-40A8-9244E612D4FC}"/>
              </a:ext>
            </a:extLst>
          </p:cNvPr>
          <p:cNvSpPr>
            <a:spLocks noGrp="1"/>
          </p:cNvSpPr>
          <p:nvPr>
            <p:ph type="title"/>
          </p:nvPr>
        </p:nvSpPr>
        <p:spPr/>
        <p:txBody>
          <a:bodyPr/>
          <a:lstStyle/>
          <a:p>
            <a:r>
              <a:rPr lang="en-US" dirty="0"/>
              <a:t>Key Points to Remember</a:t>
            </a:r>
          </a:p>
        </p:txBody>
      </p:sp>
    </p:spTree>
    <p:extLst>
      <p:ext uri="{BB962C8B-B14F-4D97-AF65-F5344CB8AC3E}">
        <p14:creationId xmlns:p14="http://schemas.microsoft.com/office/powerpoint/2010/main" val="2588306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18656-EB95-8222-CA85-D7FC78C73E83}"/>
              </a:ext>
            </a:extLst>
          </p:cNvPr>
          <p:cNvSpPr>
            <a:spLocks noGrp="1"/>
          </p:cNvSpPr>
          <p:nvPr>
            <p:ph type="title"/>
          </p:nvPr>
        </p:nvSpPr>
        <p:spPr/>
        <p:txBody>
          <a:bodyPr/>
          <a:lstStyle/>
          <a:p>
            <a:r>
              <a:rPr lang="en-US" dirty="0"/>
              <a:t>Routing &amp; Processing</a:t>
            </a:r>
          </a:p>
        </p:txBody>
      </p:sp>
      <p:sp>
        <p:nvSpPr>
          <p:cNvPr id="3" name="Text Placeholder 2">
            <a:extLst>
              <a:ext uri="{FF2B5EF4-FFF2-40B4-BE49-F238E27FC236}">
                <a16:creationId xmlns:a16="http://schemas.microsoft.com/office/drawing/2014/main" id="{9756A4B5-B864-A987-CCC6-AEE161AB0416}"/>
              </a:ext>
            </a:extLst>
          </p:cNvPr>
          <p:cNvSpPr>
            <a:spLocks noGrp="1"/>
          </p:cNvSpPr>
          <p:nvPr>
            <p:ph type="body" sz="quarter" idx="10"/>
          </p:nvPr>
        </p:nvSpPr>
        <p:spPr/>
        <p:txBody>
          <a:bodyPr/>
          <a:lstStyle/>
          <a:p>
            <a:r>
              <a:rPr lang="en-US" dirty="0"/>
              <a:t>Wrap Up</a:t>
            </a:r>
          </a:p>
        </p:txBody>
      </p:sp>
    </p:spTree>
    <p:extLst>
      <p:ext uri="{BB962C8B-B14F-4D97-AF65-F5344CB8AC3E}">
        <p14:creationId xmlns:p14="http://schemas.microsoft.com/office/powerpoint/2010/main" val="3991776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7726-FAE2-7A21-6807-673CD44EDE84}"/>
              </a:ext>
            </a:extLst>
          </p:cNvPr>
          <p:cNvSpPr>
            <a:spLocks noGrp="1"/>
          </p:cNvSpPr>
          <p:nvPr>
            <p:ph type="title"/>
          </p:nvPr>
        </p:nvSpPr>
        <p:spPr/>
        <p:txBody>
          <a:bodyPr/>
          <a:lstStyle/>
          <a:p>
            <a:r>
              <a:rPr lang="en-US" dirty="0"/>
              <a:t>Routing &amp; Processing Wrap-Up</a:t>
            </a:r>
          </a:p>
        </p:txBody>
      </p:sp>
      <p:sp>
        <p:nvSpPr>
          <p:cNvPr id="3" name="Primary Context Box">
            <a:extLst>
              <a:ext uri="{FF2B5EF4-FFF2-40B4-BE49-F238E27FC236}">
                <a16:creationId xmlns:a16="http://schemas.microsoft.com/office/drawing/2014/main" id="{074CB93D-673B-7FB6-C993-A4F3F69F504B}"/>
              </a:ext>
            </a:extLst>
          </p:cNvPr>
          <p:cNvSpPr/>
          <p:nvPr/>
        </p:nvSpPr>
        <p:spPr>
          <a:xfrm>
            <a:off x="551815" y="2498725"/>
            <a:ext cx="3575685"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Messaging Routing</a:t>
            </a:r>
          </a:p>
        </p:txBody>
      </p:sp>
      <p:sp>
        <p:nvSpPr>
          <p:cNvPr id="4" name="Primary Context Box">
            <a:extLst>
              <a:ext uri="{FF2B5EF4-FFF2-40B4-BE49-F238E27FC236}">
                <a16:creationId xmlns:a16="http://schemas.microsoft.com/office/drawing/2014/main" id="{7833CC45-FC30-CF68-65AD-738DA98A26CE}"/>
              </a:ext>
            </a:extLst>
          </p:cNvPr>
          <p:cNvSpPr/>
          <p:nvPr/>
        </p:nvSpPr>
        <p:spPr>
          <a:xfrm>
            <a:off x="4324159" y="2498725"/>
            <a:ext cx="3575685"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Dead Letter Queues</a:t>
            </a:r>
          </a:p>
        </p:txBody>
      </p:sp>
      <p:sp>
        <p:nvSpPr>
          <p:cNvPr id="5" name="Secondary Content Box">
            <a:extLst>
              <a:ext uri="{FF2B5EF4-FFF2-40B4-BE49-F238E27FC236}">
                <a16:creationId xmlns:a16="http://schemas.microsoft.com/office/drawing/2014/main" id="{FB978D0B-9E3A-22C2-8CA9-9BD6B466A925}"/>
              </a:ext>
            </a:extLst>
          </p:cNvPr>
          <p:cNvSpPr/>
          <p:nvPr/>
        </p:nvSpPr>
        <p:spPr>
          <a:xfrm>
            <a:off x="8096503" y="2498725"/>
            <a:ext cx="354939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Filtering</a:t>
            </a:r>
          </a:p>
        </p:txBody>
      </p:sp>
      <p:sp>
        <p:nvSpPr>
          <p:cNvPr id="6" name="Primary Context Box">
            <a:extLst>
              <a:ext uri="{FF2B5EF4-FFF2-40B4-BE49-F238E27FC236}">
                <a16:creationId xmlns:a16="http://schemas.microsoft.com/office/drawing/2014/main" id="{245CF072-241D-AD81-491D-2223120D0CC7}"/>
              </a:ext>
            </a:extLst>
          </p:cNvPr>
          <p:cNvSpPr/>
          <p:nvPr/>
        </p:nvSpPr>
        <p:spPr>
          <a:xfrm>
            <a:off x="2428240" y="3519488"/>
            <a:ext cx="3575685"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Aggregator</a:t>
            </a:r>
          </a:p>
        </p:txBody>
      </p:sp>
      <p:sp>
        <p:nvSpPr>
          <p:cNvPr id="7" name="Primary Context Box">
            <a:extLst>
              <a:ext uri="{FF2B5EF4-FFF2-40B4-BE49-F238E27FC236}">
                <a16:creationId xmlns:a16="http://schemas.microsoft.com/office/drawing/2014/main" id="{7C99B4D1-C7AA-EA0B-F876-153C47155110}"/>
              </a:ext>
            </a:extLst>
          </p:cNvPr>
          <p:cNvSpPr/>
          <p:nvPr/>
        </p:nvSpPr>
        <p:spPr>
          <a:xfrm>
            <a:off x="6200584" y="3519488"/>
            <a:ext cx="3575685"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Scatter-Gather</a:t>
            </a:r>
          </a:p>
        </p:txBody>
      </p:sp>
    </p:spTree>
    <p:extLst>
      <p:ext uri="{BB962C8B-B14F-4D97-AF65-F5344CB8AC3E}">
        <p14:creationId xmlns:p14="http://schemas.microsoft.com/office/powerpoint/2010/main" val="26573295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DB07-036F-21EA-0F3B-6B1DA4B6C50A}"/>
              </a:ext>
            </a:extLst>
          </p:cNvPr>
          <p:cNvSpPr>
            <a:spLocks noGrp="1"/>
          </p:cNvSpPr>
          <p:nvPr>
            <p:ph type="title"/>
          </p:nvPr>
        </p:nvSpPr>
        <p:spPr/>
        <p:txBody>
          <a:bodyPr>
            <a:normAutofit fontScale="90000"/>
          </a:bodyPr>
          <a:lstStyle/>
          <a:p>
            <a:r>
              <a:rPr lang="en-US" dirty="0"/>
              <a:t>Preview of What’s Next in the Workshop</a:t>
            </a:r>
          </a:p>
        </p:txBody>
      </p:sp>
      <p:sp>
        <p:nvSpPr>
          <p:cNvPr id="3" name="Primary Context Box">
            <a:extLst>
              <a:ext uri="{FF2B5EF4-FFF2-40B4-BE49-F238E27FC236}">
                <a16:creationId xmlns:a16="http://schemas.microsoft.com/office/drawing/2014/main" id="{95B70A07-A2B7-0815-C156-7D28D413F981}"/>
              </a:ext>
            </a:extLst>
          </p:cNvPr>
          <p:cNvSpPr/>
          <p:nvPr/>
        </p:nvSpPr>
        <p:spPr>
          <a:xfrm>
            <a:off x="1020762" y="1477963"/>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Messaging Essentials</a:t>
            </a:r>
          </a:p>
        </p:txBody>
      </p:sp>
      <p:sp>
        <p:nvSpPr>
          <p:cNvPr id="9" name="Rectangle: Rounded Corners 8">
            <a:extLst>
              <a:ext uri="{FF2B5EF4-FFF2-40B4-BE49-F238E27FC236}">
                <a16:creationId xmlns:a16="http://schemas.microsoft.com/office/drawing/2014/main" id="{F6F2E2BD-19F3-AC5C-1426-88F43624D2D7}"/>
              </a:ext>
            </a:extLst>
          </p:cNvPr>
          <p:cNvSpPr/>
          <p:nvPr/>
        </p:nvSpPr>
        <p:spPr>
          <a:xfrm>
            <a:off x="6657657" y="1477963"/>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Core Messaging Patterns</a:t>
            </a:r>
          </a:p>
        </p:txBody>
      </p:sp>
      <p:sp>
        <p:nvSpPr>
          <p:cNvPr id="10" name="Rectangle: Rounded Corners 9">
            <a:extLst>
              <a:ext uri="{FF2B5EF4-FFF2-40B4-BE49-F238E27FC236}">
                <a16:creationId xmlns:a16="http://schemas.microsoft.com/office/drawing/2014/main" id="{142B842D-B53E-1FEC-1C52-3EFA88D1946C}"/>
              </a:ext>
            </a:extLst>
          </p:cNvPr>
          <p:cNvSpPr/>
          <p:nvPr/>
        </p:nvSpPr>
        <p:spPr>
          <a:xfrm>
            <a:off x="1018856" y="2489483"/>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Routing &amp; Processing</a:t>
            </a:r>
          </a:p>
        </p:txBody>
      </p:sp>
      <p:sp>
        <p:nvSpPr>
          <p:cNvPr id="11" name="Rectangle: Rounded Corners 10">
            <a:extLst>
              <a:ext uri="{FF2B5EF4-FFF2-40B4-BE49-F238E27FC236}">
                <a16:creationId xmlns:a16="http://schemas.microsoft.com/office/drawing/2014/main" id="{6EFCEC62-ED8E-60DB-86A2-4A8BC0C98705}"/>
              </a:ext>
            </a:extLst>
          </p:cNvPr>
          <p:cNvSpPr/>
          <p:nvPr/>
        </p:nvSpPr>
        <p:spPr>
          <a:xfrm>
            <a:off x="6658610" y="2495815"/>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Advanced Processing Techniques</a:t>
            </a:r>
          </a:p>
        </p:txBody>
      </p:sp>
      <p:sp>
        <p:nvSpPr>
          <p:cNvPr id="12" name="Rectangle: Rounded Corners 11">
            <a:extLst>
              <a:ext uri="{FF2B5EF4-FFF2-40B4-BE49-F238E27FC236}">
                <a16:creationId xmlns:a16="http://schemas.microsoft.com/office/drawing/2014/main" id="{C2853758-C8FF-38BF-BF31-97889C27F874}"/>
              </a:ext>
            </a:extLst>
          </p:cNvPr>
          <p:cNvSpPr/>
          <p:nvPr/>
        </p:nvSpPr>
        <p:spPr>
          <a:xfrm>
            <a:off x="1018856" y="3526756"/>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Resilience &amp; Reliability</a:t>
            </a:r>
          </a:p>
        </p:txBody>
      </p:sp>
      <p:sp>
        <p:nvSpPr>
          <p:cNvPr id="13" name="Rectangle: Rounded Corners 12">
            <a:extLst>
              <a:ext uri="{FF2B5EF4-FFF2-40B4-BE49-F238E27FC236}">
                <a16:creationId xmlns:a16="http://schemas.microsoft.com/office/drawing/2014/main" id="{61CDBE5B-B45A-4425-B434-170136091110}"/>
              </a:ext>
            </a:extLst>
          </p:cNvPr>
          <p:cNvSpPr/>
          <p:nvPr/>
        </p:nvSpPr>
        <p:spPr>
          <a:xfrm>
            <a:off x="6658610" y="3520281"/>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Streaming &amp; Integrations</a:t>
            </a:r>
          </a:p>
        </p:txBody>
      </p:sp>
      <p:sp>
        <p:nvSpPr>
          <p:cNvPr id="14" name="Rectangle: Rounded Corners 13">
            <a:extLst>
              <a:ext uri="{FF2B5EF4-FFF2-40B4-BE49-F238E27FC236}">
                <a16:creationId xmlns:a16="http://schemas.microsoft.com/office/drawing/2014/main" id="{AE2DDD8E-54D6-645D-5959-085CB3501568}"/>
              </a:ext>
            </a:extLst>
          </p:cNvPr>
          <p:cNvSpPr/>
          <p:nvPr/>
        </p:nvSpPr>
        <p:spPr>
          <a:xfrm>
            <a:off x="1018858" y="4531801"/>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Considerations</a:t>
            </a:r>
          </a:p>
        </p:txBody>
      </p:sp>
      <p:sp>
        <p:nvSpPr>
          <p:cNvPr id="15" name="Rectangle: Rounded Corners 14">
            <a:extLst>
              <a:ext uri="{FF2B5EF4-FFF2-40B4-BE49-F238E27FC236}">
                <a16:creationId xmlns:a16="http://schemas.microsoft.com/office/drawing/2014/main" id="{F95599BB-3A5B-8440-C2DD-6A14FC4B8BFA}"/>
              </a:ext>
            </a:extLst>
          </p:cNvPr>
          <p:cNvSpPr/>
          <p:nvPr/>
        </p:nvSpPr>
        <p:spPr>
          <a:xfrm>
            <a:off x="6658610" y="4564239"/>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Hands-On Exercises</a:t>
            </a:r>
          </a:p>
        </p:txBody>
      </p:sp>
    </p:spTree>
    <p:extLst>
      <p:ext uri="{BB962C8B-B14F-4D97-AF65-F5344CB8AC3E}">
        <p14:creationId xmlns:p14="http://schemas.microsoft.com/office/powerpoint/2010/main" val="15231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3"/>
                                        </p:tgtEl>
                                        <p:attrNameLst>
                                          <p:attrName>fillcolor</p:attrName>
                                        </p:attrNameLst>
                                      </p:cBhvr>
                                      <p:to>
                                        <a:schemeClr val="accent2"/>
                                      </p:to>
                                    </p:animClr>
                                    <p:set>
                                      <p:cBhvr>
                                        <p:cTn id="7" dur="1000" fill="hold"/>
                                        <p:tgtEl>
                                          <p:spTgt spid="3"/>
                                        </p:tgtEl>
                                        <p:attrNameLst>
                                          <p:attrName>fill.type</p:attrName>
                                        </p:attrNameLst>
                                      </p:cBhvr>
                                      <p:to>
                                        <p:strVal val="solid"/>
                                      </p:to>
                                    </p:set>
                                    <p:set>
                                      <p:cBhvr>
                                        <p:cTn id="8" dur="1000" fill="hold"/>
                                        <p:tgtEl>
                                          <p:spTgt spid="3"/>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1000" fill="hold"/>
                                        <p:tgtEl>
                                          <p:spTgt spid="9"/>
                                        </p:tgtEl>
                                        <p:attrNameLst>
                                          <p:attrName>fillcolor</p:attrName>
                                        </p:attrNameLst>
                                      </p:cBhvr>
                                      <p:to>
                                        <a:schemeClr val="accent2"/>
                                      </p:to>
                                    </p:animClr>
                                    <p:set>
                                      <p:cBhvr>
                                        <p:cTn id="11" dur="1000" fill="hold"/>
                                        <p:tgtEl>
                                          <p:spTgt spid="9"/>
                                        </p:tgtEl>
                                        <p:attrNameLst>
                                          <p:attrName>fill.type</p:attrName>
                                        </p:attrNameLst>
                                      </p:cBhvr>
                                      <p:to>
                                        <p:strVal val="solid"/>
                                      </p:to>
                                    </p:set>
                                    <p:set>
                                      <p:cBhvr>
                                        <p:cTn id="12" dur="1000" fill="hold"/>
                                        <p:tgtEl>
                                          <p:spTgt spid="9"/>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1000" fill="hold"/>
                                        <p:tgtEl>
                                          <p:spTgt spid="10"/>
                                        </p:tgtEl>
                                        <p:attrNameLst>
                                          <p:attrName>fillcolor</p:attrName>
                                        </p:attrNameLst>
                                      </p:cBhvr>
                                      <p:to>
                                        <a:schemeClr val="hlink"/>
                                      </p:to>
                                    </p:animClr>
                                    <p:set>
                                      <p:cBhvr>
                                        <p:cTn id="17" dur="1000" fill="hold"/>
                                        <p:tgtEl>
                                          <p:spTgt spid="10"/>
                                        </p:tgtEl>
                                        <p:attrNameLst>
                                          <p:attrName>fill.type</p:attrName>
                                        </p:attrNameLst>
                                      </p:cBhvr>
                                      <p:to>
                                        <p:strVal val="solid"/>
                                      </p:to>
                                    </p:set>
                                    <p:set>
                                      <p:cBhvr>
                                        <p:cTn id="18" dur="1000" fill="hold"/>
                                        <p:tgtEl>
                                          <p:spTgt spid="10"/>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1000" fill="hold"/>
                                        <p:tgtEl>
                                          <p:spTgt spid="11"/>
                                        </p:tgtEl>
                                        <p:attrNameLst>
                                          <p:attrName>fillcolor</p:attrName>
                                        </p:attrNameLst>
                                      </p:cBhvr>
                                      <p:to>
                                        <a:srgbClr val="FF6600"/>
                                      </p:to>
                                    </p:animClr>
                                    <p:set>
                                      <p:cBhvr>
                                        <p:cTn id="23" dur="1000" fill="hold"/>
                                        <p:tgtEl>
                                          <p:spTgt spid="11"/>
                                        </p:tgtEl>
                                        <p:attrNameLst>
                                          <p:attrName>fill.type</p:attrName>
                                        </p:attrNameLst>
                                      </p:cBhvr>
                                      <p:to>
                                        <p:strVal val="solid"/>
                                      </p:to>
                                    </p:set>
                                    <p:set>
                                      <p:cBhvr>
                                        <p:cTn id="24" dur="10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2BE6-0F54-DF39-2208-9A0E8FA75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357722-4220-0F05-EF25-2F97D6E967D6}"/>
              </a:ext>
            </a:extLst>
          </p:cNvPr>
          <p:cNvSpPr>
            <a:spLocks noGrp="1"/>
          </p:cNvSpPr>
          <p:nvPr>
            <p:ph type="title"/>
          </p:nvPr>
        </p:nvSpPr>
        <p:spPr/>
        <p:txBody>
          <a:bodyPr>
            <a:normAutofit fontScale="90000"/>
          </a:bodyPr>
          <a:lstStyle/>
          <a:p>
            <a:r>
              <a:rPr lang="en-US" dirty="0"/>
              <a:t>Preview of What’s Next in the Workshop</a:t>
            </a:r>
          </a:p>
        </p:txBody>
      </p:sp>
      <p:sp>
        <p:nvSpPr>
          <p:cNvPr id="11" name="Rectangle: Rounded Corners 10">
            <a:extLst>
              <a:ext uri="{FF2B5EF4-FFF2-40B4-BE49-F238E27FC236}">
                <a16:creationId xmlns:a16="http://schemas.microsoft.com/office/drawing/2014/main" id="{32234D1B-02C7-F10B-7500-14ABB8D3E242}"/>
              </a:ext>
            </a:extLst>
          </p:cNvPr>
          <p:cNvSpPr/>
          <p:nvPr/>
        </p:nvSpPr>
        <p:spPr>
          <a:xfrm>
            <a:off x="3838733" y="2490925"/>
            <a:ext cx="4514533" cy="838200"/>
          </a:xfrm>
          <a:prstGeom prst="roundRect">
            <a:avLst/>
          </a:prstGeom>
          <a:solidFill>
            <a:schemeClr val="accent4">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Advanced Processing Techniques</a:t>
            </a:r>
          </a:p>
        </p:txBody>
      </p:sp>
      <p:sp>
        <p:nvSpPr>
          <p:cNvPr id="5" name="Rectangle: Rounded Corners 4">
            <a:extLst>
              <a:ext uri="{FF2B5EF4-FFF2-40B4-BE49-F238E27FC236}">
                <a16:creationId xmlns:a16="http://schemas.microsoft.com/office/drawing/2014/main" id="{D20B4FB3-A47F-4ED8-6351-D96B85A356AF}"/>
              </a:ext>
            </a:extLst>
          </p:cNvPr>
          <p:cNvSpPr/>
          <p:nvPr/>
        </p:nvSpPr>
        <p:spPr>
          <a:xfrm>
            <a:off x="547688" y="3498369"/>
            <a:ext cx="3581319"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Idempotent Receiver</a:t>
            </a:r>
          </a:p>
        </p:txBody>
      </p:sp>
      <p:sp>
        <p:nvSpPr>
          <p:cNvPr id="6" name="Rectangle: Rounded Corners 5">
            <a:extLst>
              <a:ext uri="{FF2B5EF4-FFF2-40B4-BE49-F238E27FC236}">
                <a16:creationId xmlns:a16="http://schemas.microsoft.com/office/drawing/2014/main" id="{E3DF0DC4-5809-1E30-910F-3700BDE47331}"/>
              </a:ext>
            </a:extLst>
          </p:cNvPr>
          <p:cNvSpPr/>
          <p:nvPr/>
        </p:nvSpPr>
        <p:spPr>
          <a:xfrm>
            <a:off x="4306888" y="3532257"/>
            <a:ext cx="3581319" cy="81616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Messaging Scheduling</a:t>
            </a:r>
          </a:p>
        </p:txBody>
      </p:sp>
      <p:sp>
        <p:nvSpPr>
          <p:cNvPr id="8" name="Rectangle: Rounded Corners 7">
            <a:extLst>
              <a:ext uri="{FF2B5EF4-FFF2-40B4-BE49-F238E27FC236}">
                <a16:creationId xmlns:a16="http://schemas.microsoft.com/office/drawing/2014/main" id="{4AAA7FD7-AE9B-99E6-DEC8-59B4733BBBC5}"/>
              </a:ext>
            </a:extLst>
          </p:cNvPr>
          <p:cNvSpPr/>
          <p:nvPr/>
        </p:nvSpPr>
        <p:spPr>
          <a:xfrm>
            <a:off x="8066088" y="3541522"/>
            <a:ext cx="3576611" cy="81616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Claim Check</a:t>
            </a:r>
          </a:p>
        </p:txBody>
      </p:sp>
    </p:spTree>
    <p:extLst>
      <p:ext uri="{BB962C8B-B14F-4D97-AF65-F5344CB8AC3E}">
        <p14:creationId xmlns:p14="http://schemas.microsoft.com/office/powerpoint/2010/main" val="3040011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AA19F-85AB-B2F7-FCDD-34A185B47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F6D58-C470-6EA6-4901-61F0FB00AD20}"/>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C04BEB5D-C485-820C-CEEF-DB99D18ECB30}"/>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Load Balancing</a:t>
            </a:r>
          </a:p>
        </p:txBody>
      </p:sp>
      <p:sp>
        <p:nvSpPr>
          <p:cNvPr id="4" name="Primary Context Box">
            <a:extLst>
              <a:ext uri="{FF2B5EF4-FFF2-40B4-BE49-F238E27FC236}">
                <a16:creationId xmlns:a16="http://schemas.microsoft.com/office/drawing/2014/main" id="{970B6E92-72F9-4850-37A6-55794A730712}"/>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Content-Based Routing</a:t>
            </a:r>
          </a:p>
        </p:txBody>
      </p:sp>
      <p:sp>
        <p:nvSpPr>
          <p:cNvPr id="5" name="Secondary Content Box">
            <a:extLst>
              <a:ext uri="{FF2B5EF4-FFF2-40B4-BE49-F238E27FC236}">
                <a16:creationId xmlns:a16="http://schemas.microsoft.com/office/drawing/2014/main" id="{05CB7902-FEF7-9FAC-E715-971C46AB6CA9}"/>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Priority Routing</a:t>
            </a:r>
          </a:p>
        </p:txBody>
      </p:sp>
    </p:spTree>
    <p:extLst>
      <p:ext uri="{BB962C8B-B14F-4D97-AF65-F5344CB8AC3E}">
        <p14:creationId xmlns:p14="http://schemas.microsoft.com/office/powerpoint/2010/main" val="32778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 shot of a computer&#10;&#10;AI-generated content may be incorrect.">
            <a:extLst>
              <a:ext uri="{FF2B5EF4-FFF2-40B4-BE49-F238E27FC236}">
                <a16:creationId xmlns:a16="http://schemas.microsoft.com/office/drawing/2014/main" id="{7BFEA045-FB32-5AC5-CEFB-8BBE9763BE4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552501" y="640845"/>
            <a:ext cx="5001657" cy="5568595"/>
          </a:xfrm>
        </p:spPr>
      </p:pic>
      <p:sp>
        <p:nvSpPr>
          <p:cNvPr id="5" name="Title 3">
            <a:extLst>
              <a:ext uri="{FF2B5EF4-FFF2-40B4-BE49-F238E27FC236}">
                <a16:creationId xmlns:a16="http://schemas.microsoft.com/office/drawing/2014/main" id="{72A0C927-1F05-697F-3B4F-C544098FAFC2}"/>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1085192C-22AF-3504-01BB-50DE87570A68}"/>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Tree>
    <p:extLst>
      <p:ext uri="{BB962C8B-B14F-4D97-AF65-F5344CB8AC3E}">
        <p14:creationId xmlns:p14="http://schemas.microsoft.com/office/powerpoint/2010/main" val="91995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Messaging Patterns Theme">
  <a:themeElements>
    <a:clrScheme name="Messaging Patterns">
      <a:dk1>
        <a:srgbClr val="333333"/>
      </a:dk1>
      <a:lt1>
        <a:srgbClr val="FFFFFF"/>
      </a:lt1>
      <a:dk2>
        <a:srgbClr val="003366"/>
      </a:dk2>
      <a:lt2>
        <a:srgbClr val="F4F6F7"/>
      </a:lt2>
      <a:accent1>
        <a:srgbClr val="003366"/>
      </a:accent1>
      <a:accent2>
        <a:srgbClr val="008080"/>
      </a:accent2>
      <a:accent3>
        <a:srgbClr val="DD3377"/>
      </a:accent3>
      <a:accent4>
        <a:srgbClr val="FF6600"/>
      </a:accent4>
      <a:accent5>
        <a:srgbClr val="3399FF"/>
      </a:accent5>
      <a:accent6>
        <a:srgbClr val="666666"/>
      </a:accent6>
      <a:hlink>
        <a:srgbClr val="3399FF"/>
      </a:hlink>
      <a:folHlink>
        <a:srgbClr val="DD3377"/>
      </a:folHlink>
    </a:clrScheme>
    <a:fontScheme name="Messaging Patterns">
      <a:majorFont>
        <a:latin typeface="Kamerik205 8"/>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74D1B7A-25F4-468A-BCD3-61BD71071BC8}" vid="{120AAE42-4739-44D7-83E5-4AE5E4AFEB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MessagingPatterns</Template>
  <TotalTime>1292</TotalTime>
  <Words>3485</Words>
  <Application>Microsoft Office PowerPoint</Application>
  <PresentationFormat>Widescreen</PresentationFormat>
  <Paragraphs>589</Paragraphs>
  <Slides>74</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Aptos</vt:lpstr>
      <vt:lpstr>Arial</vt:lpstr>
      <vt:lpstr>Inter</vt:lpstr>
      <vt:lpstr>Kamerik205 8</vt:lpstr>
      <vt:lpstr>Messaging Patterns Theme</vt:lpstr>
      <vt:lpstr>Routing and Processing</vt:lpstr>
      <vt:lpstr>Routing and Processing</vt:lpstr>
      <vt:lpstr>What is Messaging Routing</vt:lpstr>
      <vt:lpstr>Key Components &amp; Flow</vt:lpstr>
      <vt:lpstr>PowerPoint Presentation</vt:lpstr>
      <vt:lpstr>Benefits</vt:lpstr>
      <vt:lpstr>Drawbacks</vt:lpstr>
      <vt:lpstr>Use Cases</vt:lpstr>
      <vt:lpstr>Demonstration</vt:lpstr>
      <vt:lpstr>Demonstration</vt:lpstr>
      <vt:lpstr>Demonstration</vt:lpstr>
      <vt:lpstr>Demonstration</vt:lpstr>
      <vt:lpstr>Demonstration</vt:lpstr>
      <vt:lpstr>Key Points to Remember</vt:lpstr>
      <vt:lpstr>Routing and Processing</vt:lpstr>
      <vt:lpstr>What is Point-to-Point Messaging</vt:lpstr>
      <vt:lpstr>Key Components &amp; Flow</vt:lpstr>
      <vt:lpstr>Benefits</vt:lpstr>
      <vt:lpstr>Drawbacks?</vt:lpstr>
      <vt:lpstr>Use Cases</vt:lpstr>
      <vt:lpstr>Demonstration</vt:lpstr>
      <vt:lpstr>Demonstration</vt:lpstr>
      <vt:lpstr>Demonstration</vt:lpstr>
      <vt:lpstr>Demonstration</vt:lpstr>
      <vt:lpstr>Demonstration</vt:lpstr>
      <vt:lpstr>Demonstration</vt:lpstr>
      <vt:lpstr>Key Points to Remember</vt:lpstr>
      <vt:lpstr>Routing and Processing</vt:lpstr>
      <vt:lpstr>What is Messaging Filtering</vt:lpstr>
      <vt:lpstr>Key Components &amp; Flow</vt:lpstr>
      <vt:lpstr>Benefits</vt:lpstr>
      <vt:lpstr>Drawbacks</vt:lpstr>
      <vt:lpstr>Use Cases</vt:lpstr>
      <vt:lpstr>Demonstration</vt:lpstr>
      <vt:lpstr>Demonstration</vt:lpstr>
      <vt:lpstr>Demonstration</vt:lpstr>
      <vt:lpstr>Demonstration</vt:lpstr>
      <vt:lpstr>Demonstration</vt:lpstr>
      <vt:lpstr>Key Points to Remember</vt:lpstr>
      <vt:lpstr>Routing and Processing</vt:lpstr>
      <vt:lpstr>What is the Aggregator Pattern</vt:lpstr>
      <vt:lpstr>Key Components &amp; Flow</vt:lpstr>
      <vt:lpstr>Benefits</vt:lpstr>
      <vt:lpstr>Drawbacks</vt:lpstr>
      <vt:lpstr>Use Cases</vt:lpstr>
      <vt:lpstr>Demonstration</vt:lpstr>
      <vt:lpstr>Demonstration</vt:lpstr>
      <vt:lpstr>Demonstration</vt:lpstr>
      <vt:lpstr>Demonstration</vt:lpstr>
      <vt:lpstr>Demonstration</vt:lpstr>
      <vt:lpstr>Demonstration</vt:lpstr>
      <vt:lpstr>Demonstration</vt:lpstr>
      <vt:lpstr>Key Points to Remember</vt:lpstr>
      <vt:lpstr>Routing and Processing</vt:lpstr>
      <vt:lpstr>What is the Scatter-Gather Pattern</vt:lpstr>
      <vt:lpstr>Key Components</vt:lpstr>
      <vt:lpstr>Flow</vt:lpstr>
      <vt:lpstr>Benefits</vt:lpstr>
      <vt:lpstr>Drawbacks</vt:lpstr>
      <vt:lpstr>Use Cases</vt:lpstr>
      <vt:lpstr>Demonstration</vt:lpstr>
      <vt:lpstr>Demonstration</vt:lpstr>
      <vt:lpstr>Demonstration</vt:lpstr>
      <vt:lpstr>Demonstration</vt:lpstr>
      <vt:lpstr>Documentation</vt:lpstr>
      <vt:lpstr>Demonstration</vt:lpstr>
      <vt:lpstr>Demonstration</vt:lpstr>
      <vt:lpstr>Demonstration</vt:lpstr>
      <vt:lpstr>PowerPoint Presentation</vt:lpstr>
      <vt:lpstr>Key Points to Remember</vt:lpstr>
      <vt:lpstr>Routing &amp; Processing</vt:lpstr>
      <vt:lpstr>Routing &amp; Processing Wrap-Up</vt:lpstr>
      <vt:lpstr>Preview of What’s Next in the Workshop</vt:lpstr>
      <vt:lpstr>Preview of What’s Next in the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Green</dc:creator>
  <cp:lastModifiedBy>Chad Green</cp:lastModifiedBy>
  <cp:revision>41</cp:revision>
  <dcterms:created xsi:type="dcterms:W3CDTF">2025-07-21T02:58:25Z</dcterms:created>
  <dcterms:modified xsi:type="dcterms:W3CDTF">2025-08-08T11:06:41Z</dcterms:modified>
</cp:coreProperties>
</file>